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6" r:id="rId6"/>
    <p:sldId id="287" r:id="rId7"/>
    <p:sldId id="267" r:id="rId8"/>
    <p:sldId id="268" r:id="rId9"/>
    <p:sldId id="259" r:id="rId10"/>
    <p:sldId id="260" r:id="rId11"/>
    <p:sldId id="283" r:id="rId12"/>
    <p:sldId id="284" r:id="rId13"/>
    <p:sldId id="285" r:id="rId14"/>
    <p:sldId id="274" r:id="rId15"/>
    <p:sldId id="275" r:id="rId16"/>
    <p:sldId id="289" r:id="rId17"/>
    <p:sldId id="294" r:id="rId18"/>
    <p:sldId id="276" r:id="rId19"/>
    <p:sldId id="262" r:id="rId20"/>
    <p:sldId id="277" r:id="rId21"/>
    <p:sldId id="278" r:id="rId22"/>
    <p:sldId id="293" r:id="rId23"/>
    <p:sldId id="290" r:id="rId24"/>
    <p:sldId id="297" r:id="rId25"/>
    <p:sldId id="295" r:id="rId26"/>
    <p:sldId id="296" r:id="rId27"/>
    <p:sldId id="261" r:id="rId28"/>
    <p:sldId id="286" r:id="rId29"/>
    <p:sldId id="271" r:id="rId30"/>
    <p:sldId id="281" r:id="rId31"/>
    <p:sldId id="272" r:id="rId32"/>
    <p:sldId id="263" r:id="rId33"/>
    <p:sldId id="273" r:id="rId34"/>
    <p:sldId id="282" r:id="rId35"/>
    <p:sldId id="280" r:id="rId36"/>
    <p:sldId id="264" r:id="rId37"/>
    <p:sldId id="26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1894D-9AAB-2176-8ED7-9E3C95B672AF}" v="1407" dt="2023-05-02T00:41:53.173"/>
    <p1510:client id="{5F04DD1B-FDBE-02C4-4A7E-32686B6379F5}" v="2436" dt="2023-05-02T14:54:03.599"/>
    <p1510:client id="{B01944BC-77DE-B741-4A73-1FD32BE0488E}" v="12" dt="2023-05-02T00:47:00.277"/>
    <p1510:client id="{B0A1838B-2F8A-5E8C-DD30-3A724A8166B9}" v="1497" dt="2023-05-01T13:20:04.996"/>
    <p1510:client id="{B77213AD-422B-0650-DD2A-85FF95515C15}" v="20" dt="2023-05-02T10:36:21.811"/>
    <p1510:client id="{E6B011C5-A55F-4EF2-BACB-02DFE9501972}" v="404" dt="2023-04-28T11:05:22.463"/>
    <p1510:client id="{E82ADB61-B42A-950C-E0C5-F433AD5C601C}" v="1313" dt="2023-05-01T21:58:57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31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5" Type="http://schemas.microsoft.com/office/2007/relationships/media" Target="../media/media7.wav"/><Relationship Id="rId4" Type="http://schemas.openxmlformats.org/officeDocument/2006/relationships/audio" Target="../media/media6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9.wav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av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11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5" Type="http://schemas.microsoft.com/office/2007/relationships/media" Target="../media/media12.wav"/><Relationship Id="rId4" Type="http://schemas.openxmlformats.org/officeDocument/2006/relationships/audio" Target="../media/media11.wav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slideLayout" Target="../slideLayouts/slideLayout2.xml"/><Relationship Id="rId3" Type="http://schemas.microsoft.com/office/2007/relationships/media" Target="../media/media14.wav"/><Relationship Id="rId7" Type="http://schemas.microsoft.com/office/2007/relationships/media" Target="../media/media16.wav"/><Relationship Id="rId12" Type="http://schemas.openxmlformats.org/officeDocument/2006/relationships/audio" Target="../media/media18.wav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15.wav"/><Relationship Id="rId11" Type="http://schemas.microsoft.com/office/2007/relationships/media" Target="../media/media18.wav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4.wav"/><Relationship Id="rId9" Type="http://schemas.microsoft.com/office/2007/relationships/media" Target="../media/media17.wav"/><Relationship Id="rId1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abs/2206.05408" TargetMode="External"/><Relationship Id="rId3" Type="http://schemas.openxmlformats.org/officeDocument/2006/relationships/hyperlink" Target="http://arxiv.org/abs/1609.03499" TargetMode="External"/><Relationship Id="rId7" Type="http://schemas.openxmlformats.org/officeDocument/2006/relationships/hyperlink" Target="https://doi.org/10.1016/j.ijepes.2021.106837" TargetMode="External"/><Relationship Id="rId2" Type="http://schemas.openxmlformats.org/officeDocument/2006/relationships/hyperlink" Target="http://arxiv.org/abs/1606.060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abs/2009.00713" TargetMode="External"/><Relationship Id="rId5" Type="http://schemas.openxmlformats.org/officeDocument/2006/relationships/hyperlink" Target="http://arxiv.org/abs/1802.04208" TargetMode="External"/><Relationship Id="rId4" Type="http://schemas.openxmlformats.org/officeDocument/2006/relationships/hyperlink" Target="http://arxiv.org/abs/2009.0976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Diffusion-Based Vocoders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2nd May 2023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D85575B-4A0F-493B-46FC-C94C58BD0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344" y="1541115"/>
            <a:ext cx="7373313" cy="28912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C4AA3-05AD-B91C-7E82-42EBF6E1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Diffusion Models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9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5F00FDC-7ADC-1E38-8280-841AC87B9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95" y="6040362"/>
            <a:ext cx="5311749" cy="630653"/>
          </a:xfrm>
          <a:prstGeom prst="rect">
            <a:avLst/>
          </a:prstGeom>
        </p:spPr>
      </p:pic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A6762DB-58A7-BC07-6297-5BC59FFD2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41" y="4988680"/>
            <a:ext cx="3829538" cy="930397"/>
          </a:xfrm>
          <a:prstGeom prst="rect">
            <a:avLst/>
          </a:prstGeom>
        </p:spPr>
      </p:pic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D85575B-4A0F-493B-46FC-C94C58BD0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09344" y="1541115"/>
            <a:ext cx="7373313" cy="28912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C4AA3-05AD-B91C-7E82-42EBF6E1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Diffusion Models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249A6-AC28-7DA7-F2B0-F209307663B8}"/>
              </a:ext>
            </a:extLst>
          </p:cNvPr>
          <p:cNvSpPr txBox="1"/>
          <p:nvPr/>
        </p:nvSpPr>
        <p:spPr>
          <a:xfrm>
            <a:off x="794805" y="4654609"/>
            <a:ext cx="11401028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The diffusion process is defined through the Markov chain:</a:t>
            </a:r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which adds Gaussian noise at each iteration, for some fixed constant noise schedule                    , via</a:t>
            </a:r>
            <a:endParaRPr lang="en-US" sz="2400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96FC8ED9-367E-F597-EF62-461423D87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1" y="6165616"/>
            <a:ext cx="1351220" cy="3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7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D85575B-4A0F-493B-46FC-C94C58BD0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344" y="1541115"/>
            <a:ext cx="7373313" cy="28912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C4AA3-05AD-B91C-7E82-42EBF6E1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Diffusion Models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ABC7E-3F09-7BCB-C509-604075D8665E}"/>
              </a:ext>
            </a:extLst>
          </p:cNvPr>
          <p:cNvSpPr txBox="1">
            <a:spLocks/>
          </p:cNvSpPr>
          <p:nvPr/>
        </p:nvSpPr>
        <p:spPr>
          <a:xfrm>
            <a:off x="838200" y="4619625"/>
            <a:ext cx="10515600" cy="1557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cs typeface="Calibri"/>
              </a:rPr>
              <a:t>We can write the output of the diffusion (forward) process at any time step      as:</a:t>
            </a:r>
            <a:endParaRPr lang="en-US" sz="2400"/>
          </a:p>
          <a:p>
            <a:endParaRPr lang="en-US">
              <a:cs typeface="Calibri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BC43B90-42EE-5720-F367-162EAEFC2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13" y="5291308"/>
            <a:ext cx="3499792" cy="444504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DE2BE17-02E4-E692-A702-944A2FAC0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41" y="5899784"/>
            <a:ext cx="5889502" cy="339384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3A74D0D1-EAA6-4E2C-2FFA-7EF0BE6C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280" y="4737248"/>
            <a:ext cx="235910" cy="2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6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D85575B-4A0F-493B-46FC-C94C58BD0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344" y="1541115"/>
            <a:ext cx="7373313" cy="28912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C4AA3-05AD-B91C-7E82-42EBF6E1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Diffusion Models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68B69-7660-D65D-1AE8-28F498240F5D}"/>
              </a:ext>
            </a:extLst>
          </p:cNvPr>
          <p:cNvSpPr txBox="1"/>
          <p:nvPr/>
        </p:nvSpPr>
        <p:spPr>
          <a:xfrm>
            <a:off x="1120855" y="5017213"/>
            <a:ext cx="105176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In the denoising (backwards) process                      , we use a neural net to predict some       that can be used to repeatedly denoise samples (with the first sample originally taken from a standard Gaussian distribution:                           ).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D3F992C2-03F4-5612-0D81-996D37BF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375" y="5809676"/>
            <a:ext cx="1791524" cy="364273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E6029803-CDAC-0847-0673-CC40E3BAC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963" y="5104278"/>
            <a:ext cx="1400175" cy="323850"/>
          </a:xfrm>
          <a:prstGeom prst="rect">
            <a:avLst/>
          </a:prstGeom>
        </p:spPr>
      </p:pic>
      <p:pic>
        <p:nvPicPr>
          <p:cNvPr id="15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BC0081-6B90-87C8-74D5-05AD2C4728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0" r="89644" b="3226"/>
          <a:stretch/>
        </p:blipFill>
        <p:spPr>
          <a:xfrm>
            <a:off x="1941218" y="5376677"/>
            <a:ext cx="337061" cy="4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5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626096-1A1D-889F-7F6B-6770080CF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0" r="89644" b="3226"/>
          <a:stretch/>
        </p:blipFill>
        <p:spPr>
          <a:xfrm>
            <a:off x="3314699" y="1613714"/>
            <a:ext cx="337061" cy="470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E21A3-D537-B218-84A3-14B5D855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Diffusion Models</a:t>
            </a:r>
            <a:endParaRPr lang="en-US"/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F72A760-6C43-F70F-5EFC-101D8B795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9967" y="2654704"/>
            <a:ext cx="10515600" cy="23260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1BE7A-3FF6-463A-9260-C6E6F23CB3CD}"/>
              </a:ext>
            </a:extLst>
          </p:cNvPr>
          <p:cNvSpPr txBox="1"/>
          <p:nvPr/>
        </p:nvSpPr>
        <p:spPr>
          <a:xfrm>
            <a:off x="983511" y="1718930"/>
            <a:ext cx="103122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We train this neural net        by </a:t>
            </a:r>
            <a:r>
              <a:rPr lang="en-US" err="1">
                <a:ea typeface="Calibri"/>
                <a:cs typeface="Calibri"/>
              </a:rPr>
              <a:t>optimising</a:t>
            </a:r>
            <a:r>
              <a:rPr lang="en-US">
                <a:ea typeface="Calibri"/>
                <a:cs typeface="Calibri"/>
              </a:rPr>
              <a:t> the ELBO, which can be written as follows (using derivations in [6]):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5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488B1-AB5A-3390-FAEA-4E7F4708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WaveGrad Training</a:t>
            </a:r>
            <a:endParaRPr lang="en-US" sz="40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5CADAC1-9F03-B31C-6989-7B506D64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4" b="2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488B1-AB5A-3390-FAEA-4E7F4708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WaveGrad Training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17D72-65EA-FCD2-3100-89811B233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rial"/>
                <a:ea typeface="Calibri"/>
                <a:cs typeface="Arial"/>
              </a:rPr>
              <a:t>The authors found improved performance by making a few alterations:</a:t>
            </a:r>
          </a:p>
          <a:p>
            <a:pPr lvl="1"/>
            <a:r>
              <a:rPr lang="en-US" sz="1600" dirty="0">
                <a:latin typeface="Arial"/>
                <a:ea typeface="Calibri"/>
                <a:cs typeface="Arial"/>
              </a:rPr>
              <a:t>Training with a continuous hierarchical noise schedule</a:t>
            </a:r>
          </a:p>
          <a:p>
            <a:pPr lvl="1"/>
            <a:r>
              <a:rPr lang="en-US" sz="1600" dirty="0" err="1">
                <a:latin typeface="Arial"/>
                <a:ea typeface="Calibri"/>
                <a:cs typeface="Arial"/>
              </a:rPr>
              <a:t>Optimising</a:t>
            </a:r>
            <a:r>
              <a:rPr lang="en-US" sz="1600" dirty="0">
                <a:latin typeface="Arial"/>
                <a:ea typeface="Calibri"/>
                <a:cs typeface="Arial"/>
              </a:rPr>
              <a:t> an L1 norm rather than an L2 norm</a:t>
            </a:r>
            <a:endParaRPr lang="en-US" dirty="0">
              <a:latin typeface="Arial"/>
              <a:ea typeface="Calibri"/>
              <a:cs typeface="Calibri" panose="020F0502020204030204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5CADAC1-9F03-B31C-6989-7B506D64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4" b="2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488B1-AB5A-3390-FAEA-4E7F4708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WaveGrad Training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17D72-65EA-FCD2-3100-89811B233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rial"/>
                <a:ea typeface="Calibri"/>
                <a:cs typeface="Arial"/>
              </a:rPr>
              <a:t>The authors found improved performance by making a few alterations:</a:t>
            </a:r>
          </a:p>
          <a:p>
            <a:pPr lvl="1"/>
            <a:r>
              <a:rPr lang="en-US" sz="1600" dirty="0">
                <a:latin typeface="Arial"/>
                <a:ea typeface="Calibri"/>
                <a:cs typeface="Arial"/>
              </a:rPr>
              <a:t>Training with a continuous hierarchical noise schedule</a:t>
            </a:r>
          </a:p>
          <a:p>
            <a:pPr lvl="1"/>
            <a:r>
              <a:rPr lang="en-US" sz="1600" dirty="0" err="1">
                <a:latin typeface="Arial"/>
                <a:ea typeface="Calibri"/>
                <a:cs typeface="Arial"/>
              </a:rPr>
              <a:t>Optimising</a:t>
            </a:r>
            <a:r>
              <a:rPr lang="en-US" sz="1600" dirty="0">
                <a:latin typeface="Arial"/>
                <a:ea typeface="Calibri"/>
                <a:cs typeface="Arial"/>
              </a:rPr>
              <a:t> an L1 norm rather than an L2 norm</a:t>
            </a:r>
            <a:endParaRPr lang="en-US" dirty="0">
              <a:latin typeface="Arial"/>
              <a:ea typeface="Calibri"/>
              <a:cs typeface="Calibri" panose="020F0502020204030204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We condition on acoustic information      (e.g. Mel spectrogram) and also provide the neural net with information of the time/noise schedule.</a:t>
            </a:r>
            <a:endParaRPr lang="en-US" sz="2000">
              <a:cs typeface="Calibri" panose="020F0502020204030204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5CADAC1-9F03-B31C-6989-7B506D64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4" b="2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AFA21C9-6202-DE61-476B-A92B5E219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35" y="4520591"/>
            <a:ext cx="2762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6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488B1-AB5A-3390-FAEA-4E7F4708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err="1">
                <a:ea typeface="Calibri Light"/>
                <a:cs typeface="Calibri Light"/>
              </a:rPr>
              <a:t>WaveGrad</a:t>
            </a:r>
            <a:r>
              <a:rPr lang="en-US" sz="4000">
                <a:ea typeface="Calibri Light"/>
                <a:cs typeface="Calibri Light"/>
              </a:rPr>
              <a:t> Sampling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17D72-65EA-FCD2-3100-89811B233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Calibri"/>
                <a:cs typeface="Calibri"/>
              </a:rPr>
              <a:t>Sampling denoises pure Gaussian noise.</a:t>
            </a:r>
          </a:p>
          <a:p>
            <a:endParaRPr lang="en-US" sz="200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In step 4 we're subtracting the noise                              from our previous sample       , along with some scaling based on the noise schedule.</a:t>
            </a:r>
          </a:p>
          <a:p>
            <a:endParaRPr lang="en-US" sz="200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We add some extra noise             in all steps other than the final (when n=1).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5CADAC1-9F03-B31C-6989-7B506D64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" r="764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AED1B76-4A97-786A-1ED1-ECC63B5DF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16" t="71492" r="23574" b="20490"/>
          <a:stretch/>
        </p:blipFill>
        <p:spPr>
          <a:xfrm>
            <a:off x="3852088" y="4840449"/>
            <a:ext cx="583342" cy="310519"/>
          </a:xfrm>
          <a:prstGeom prst="rect">
            <a:avLst/>
          </a:prstGeom>
        </p:spPr>
      </p:pic>
      <p:pic>
        <p:nvPicPr>
          <p:cNvPr id="6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7399786-BD43-B6C4-1575-3EC2A3387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56" t="56570" r="19369" b="36748"/>
          <a:stretch/>
        </p:blipFill>
        <p:spPr>
          <a:xfrm>
            <a:off x="1786897" y="3230198"/>
            <a:ext cx="1533589" cy="282286"/>
          </a:xfrm>
          <a:prstGeom prst="rect">
            <a:avLst/>
          </a:prstGeom>
        </p:spPr>
      </p:pic>
      <p:pic>
        <p:nvPicPr>
          <p:cNvPr id="7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DFECA13-F921-671B-C202-206CEE1D9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5" t="56558" r="60060" b="36526"/>
          <a:stretch/>
        </p:blipFill>
        <p:spPr>
          <a:xfrm>
            <a:off x="2888092" y="3465383"/>
            <a:ext cx="319896" cy="3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38EF8C38-B64E-06D1-9A66-BA825C4D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3" r="61021" b="-2128"/>
          <a:stretch/>
        </p:blipFill>
        <p:spPr>
          <a:xfrm>
            <a:off x="8628717" y="3532123"/>
            <a:ext cx="470413" cy="359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79550-831F-DB18-FC5C-2CC51C9E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WaveGrad</a:t>
            </a:r>
            <a:r>
              <a:rPr lang="en-US">
                <a:cs typeface="Calibri Light"/>
              </a:rPr>
              <a:t> 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93F9408-44AF-7DA8-BC0C-19FCA50D7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2504" y="1692718"/>
            <a:ext cx="3235473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FCA50E-D822-1F67-F7C3-0A106A46BE1B}"/>
              </a:ext>
            </a:extLst>
          </p:cNvPr>
          <p:cNvSpPr txBox="1"/>
          <p:nvPr/>
        </p:nvSpPr>
        <p:spPr>
          <a:xfrm>
            <a:off x="6161850" y="1862666"/>
            <a:ext cx="525874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ea typeface="Calibri"/>
                <a:cs typeface="Calibri"/>
              </a:rPr>
              <a:t>Downsampling</a:t>
            </a:r>
            <a:r>
              <a:rPr lang="en-US">
                <a:ea typeface="Calibri"/>
                <a:cs typeface="Calibri"/>
              </a:rPr>
              <a:t> and </a:t>
            </a:r>
            <a:r>
              <a:rPr lang="en-US" err="1">
                <a:ea typeface="Calibri"/>
                <a:cs typeface="Calibri"/>
              </a:rPr>
              <a:t>upsampling</a:t>
            </a:r>
            <a:r>
              <a:rPr lang="en-US">
                <a:ea typeface="Calibri"/>
                <a:cs typeface="Calibri"/>
              </a:rPr>
              <a:t> blocks help to share sample information across time.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 </a:t>
            </a:r>
            <a:r>
              <a:rPr lang="en-US">
                <a:ea typeface="+mn-lt"/>
                <a:cs typeface="+mn-lt"/>
              </a:rPr>
              <a:t>feature-wise linear modulation (</a:t>
            </a:r>
            <a:r>
              <a:rPr lang="en-US" err="1">
                <a:ea typeface="+mn-lt"/>
                <a:cs typeface="+mn-lt"/>
              </a:rPr>
              <a:t>FiLM</a:t>
            </a:r>
            <a:r>
              <a:rPr lang="en-US">
                <a:ea typeface="+mn-lt"/>
                <a:cs typeface="+mn-lt"/>
              </a:rPr>
              <a:t>) modules also use positional encodings of information from the noise schedule via          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44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E6AE0F-A06C-01D0-D248-7DD4A730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1" y="1304527"/>
            <a:ext cx="5179718" cy="424260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BB06BE0-AFB1-593B-E027-703E9CC7D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5930" y="1251772"/>
            <a:ext cx="4526214" cy="4351338"/>
          </a:xfrm>
        </p:spPr>
      </p:pic>
    </p:spTree>
    <p:extLst>
      <p:ext uri="{BB962C8B-B14F-4D97-AF65-F5344CB8AC3E}">
        <p14:creationId xmlns:p14="http://schemas.microsoft.com/office/powerpoint/2010/main" val="22434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013B-1EE6-4A11-CBE2-C9291F51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WaveGrad</a:t>
            </a:r>
            <a:r>
              <a:rPr lang="en-US">
                <a:cs typeface="Calibri Light"/>
              </a:rPr>
              <a:t> Samples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53CE3-1B57-453E-0933-C35629F38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Conditioned on ground-truth </a:t>
            </a:r>
            <a:r>
              <a:rPr lang="en-US" err="1">
                <a:cs typeface="Calibri"/>
              </a:rPr>
              <a:t>mel</a:t>
            </a:r>
            <a:r>
              <a:rPr lang="en-US">
                <a:cs typeface="Calibri"/>
              </a:rPr>
              <a:t>-spectrogram</a:t>
            </a:r>
          </a:p>
          <a:p>
            <a:pPr marL="914400" lvl="1" indent="-457200">
              <a:buAutoNum type="arabicPeriod"/>
            </a:pPr>
            <a:r>
              <a:rPr lang="en-US">
                <a:cs typeface="Calibri"/>
              </a:rPr>
              <a:t>Ground truth audio</a:t>
            </a:r>
          </a:p>
          <a:p>
            <a:pPr marL="914400" lvl="1" indent="-457200">
              <a:buAutoNum type="arabicPeriod"/>
            </a:pPr>
            <a:endParaRPr lang="en-US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US">
                <a:cs typeface="Calibri"/>
              </a:rPr>
              <a:t>With 1000 denoising steps</a:t>
            </a:r>
          </a:p>
          <a:p>
            <a:pPr marL="914400" lvl="1" indent="-457200">
              <a:buAutoNum type="arabicPeriod"/>
            </a:pPr>
            <a:endParaRPr lang="en-US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US">
                <a:cs typeface="Calibri"/>
              </a:rPr>
              <a:t>With 25 denoising steps</a:t>
            </a:r>
          </a:p>
          <a:p>
            <a:pPr marL="914400" lvl="1" indent="-457200">
              <a:buAutoNum type="arabicPeriod"/>
            </a:pPr>
            <a:endParaRPr lang="en-US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US" err="1">
                <a:cs typeface="Calibri"/>
              </a:rPr>
              <a:t>WaveFlow</a:t>
            </a:r>
            <a:r>
              <a:rPr lang="en-US">
                <a:cs typeface="Calibri"/>
              </a:rPr>
              <a:t> (autoregressive model)</a:t>
            </a:r>
          </a:p>
        </p:txBody>
      </p:sp>
      <p:pic>
        <p:nvPicPr>
          <p:cNvPr id="6" name="wavegrad_1000_step">
            <a:hlinkClick r:id="" action="ppaction://media"/>
            <a:extLst>
              <a:ext uri="{FF2B5EF4-FFF2-40B4-BE49-F238E27FC236}">
                <a16:creationId xmlns:a16="http://schemas.microsoft.com/office/drawing/2014/main" id="{E3F392F4-6770-4C43-47DE-DA9B5A0741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32283" y="3063875"/>
            <a:ext cx="363362" cy="372769"/>
          </a:xfrm>
          <a:prstGeom prst="rect">
            <a:avLst/>
          </a:prstGeom>
        </p:spPr>
      </p:pic>
      <p:pic>
        <p:nvPicPr>
          <p:cNvPr id="7" name="wavegrad_25fib_step">
            <a:hlinkClick r:id="" action="ppaction://media"/>
            <a:extLst>
              <a:ext uri="{FF2B5EF4-FFF2-40B4-BE49-F238E27FC236}">
                <a16:creationId xmlns:a16="http://schemas.microsoft.com/office/drawing/2014/main" id="{1D72E917-CDA0-9DD9-A214-9F4C0E4C31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65394" y="3919949"/>
            <a:ext cx="363362" cy="363362"/>
          </a:xfrm>
          <a:prstGeom prst="rect">
            <a:avLst/>
          </a:prstGeom>
        </p:spPr>
      </p:pic>
      <p:pic>
        <p:nvPicPr>
          <p:cNvPr id="8" name="wavegrad_WaveFlow_comparison">
            <a:hlinkClick r:id="" action="ppaction://media"/>
            <a:extLst>
              <a:ext uri="{FF2B5EF4-FFF2-40B4-BE49-F238E27FC236}">
                <a16:creationId xmlns:a16="http://schemas.microsoft.com/office/drawing/2014/main" id="{498A98DF-F7FA-F25D-CADE-3D81459AA39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63616" y="4663134"/>
            <a:ext cx="372769" cy="372769"/>
          </a:xfrm>
          <a:prstGeom prst="rect">
            <a:avLst/>
          </a:prstGeom>
        </p:spPr>
      </p:pic>
      <p:pic>
        <p:nvPicPr>
          <p:cNvPr id="9" name="wavegrad_reference">
            <a:hlinkClick r:id="" action="ppaction://media"/>
            <a:extLst>
              <a:ext uri="{FF2B5EF4-FFF2-40B4-BE49-F238E27FC236}">
                <a16:creationId xmlns:a16="http://schemas.microsoft.com/office/drawing/2014/main" id="{352CF0EB-80A8-DE3A-740A-EFDD8AEE520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7394" y="2292468"/>
            <a:ext cx="363362" cy="36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02C1-E0C9-AD18-EC54-0E012043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WaveGrad</a:t>
            </a:r>
            <a:r>
              <a:rPr lang="en-US">
                <a:cs typeface="Calibri Light"/>
              </a:rPr>
              <a:t> Results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22340CC-915F-0B0F-90FC-CAF99E319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312" y="2173097"/>
            <a:ext cx="7191375" cy="3752850"/>
          </a:xfrm>
        </p:spPr>
      </p:pic>
    </p:spTree>
    <p:extLst>
      <p:ext uri="{BB962C8B-B14F-4D97-AF65-F5344CB8AC3E}">
        <p14:creationId xmlns:p14="http://schemas.microsoft.com/office/powerpoint/2010/main" val="227874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02C1-E0C9-AD18-EC54-0E012043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WaveGrad</a:t>
            </a:r>
            <a:r>
              <a:rPr lang="en-US">
                <a:cs typeface="Calibri Light"/>
              </a:rPr>
              <a:t> Results</a:t>
            </a: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DF695DD-EFB5-3E6C-E74A-A17DCA44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87" r="-153" b="30952"/>
          <a:stretch/>
        </p:blipFill>
        <p:spPr>
          <a:xfrm>
            <a:off x="840548" y="2303050"/>
            <a:ext cx="6155283" cy="3025694"/>
          </a:xfrm>
        </p:spPr>
      </p:pic>
    </p:spTree>
    <p:extLst>
      <p:ext uri="{BB962C8B-B14F-4D97-AF65-F5344CB8AC3E}">
        <p14:creationId xmlns:p14="http://schemas.microsoft.com/office/powerpoint/2010/main" val="1561189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02C1-E0C9-AD18-EC54-0E012043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WaveGrad</a:t>
            </a:r>
            <a:r>
              <a:rPr lang="en-US">
                <a:cs typeface="Calibri Light"/>
              </a:rPr>
              <a:t> Results</a:t>
            </a: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DF695DD-EFB5-3E6C-E74A-A17DCA44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87" r="-153" b="30952"/>
          <a:stretch/>
        </p:blipFill>
        <p:spPr>
          <a:xfrm>
            <a:off x="840548" y="2303050"/>
            <a:ext cx="6155283" cy="30256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87616-670E-7C95-E0FE-80AB7CDA2A4F}"/>
              </a:ext>
            </a:extLst>
          </p:cNvPr>
          <p:cNvSpPr txBox="1"/>
          <p:nvPr/>
        </p:nvSpPr>
        <p:spPr>
          <a:xfrm>
            <a:off x="6999111" y="1505185"/>
            <a:ext cx="500474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/>
                <a:cs typeface="Calibri"/>
              </a:rPr>
              <a:t>LS-MSE—Log Mel-spectrogram Mean Squared Error</a:t>
            </a:r>
          </a:p>
          <a:p>
            <a:pPr marL="342900" indent="-342900">
              <a:buAutoNum type="arabicPeriod"/>
            </a:pP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681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02C1-E0C9-AD18-EC54-0E012043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WaveGrad</a:t>
            </a:r>
            <a:r>
              <a:rPr lang="en-US">
                <a:cs typeface="Calibri Light"/>
              </a:rPr>
              <a:t> Results</a:t>
            </a: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DF695DD-EFB5-3E6C-E74A-A17DCA44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87" r="-153" b="30952"/>
          <a:stretch/>
        </p:blipFill>
        <p:spPr>
          <a:xfrm>
            <a:off x="840548" y="2303050"/>
            <a:ext cx="6155283" cy="30256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87616-670E-7C95-E0FE-80AB7CDA2A4F}"/>
              </a:ext>
            </a:extLst>
          </p:cNvPr>
          <p:cNvSpPr txBox="1"/>
          <p:nvPr/>
        </p:nvSpPr>
        <p:spPr>
          <a:xfrm>
            <a:off x="6999111" y="1505185"/>
            <a:ext cx="500474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/>
                <a:cs typeface="Calibri"/>
              </a:rPr>
              <a:t>LS-MSE—Log Mel-spectrogram Mean Squared Error</a:t>
            </a:r>
          </a:p>
          <a:p>
            <a:pPr marL="342900" indent="-342900"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/>
                <a:cs typeface="Calibri"/>
              </a:rPr>
              <a:t>MCD—Mel Cepstral Distance: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MSE between (</a:t>
            </a:r>
            <a:r>
              <a:rPr lang="en-US" dirty="0" err="1">
                <a:ea typeface="Calibri"/>
                <a:cs typeface="Calibri"/>
              </a:rPr>
              <a:t>mel</a:t>
            </a:r>
            <a:r>
              <a:rPr lang="en-US" dirty="0">
                <a:ea typeface="Calibri"/>
                <a:cs typeface="Calibri"/>
              </a:rPr>
              <a:t>-scaled) cepstral coefficients given by </a:t>
            </a:r>
          </a:p>
          <a:p>
            <a:pPr marL="800100" lvl="1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       in ground truth and generated signals.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DFT = Discrete Fourier Transform</a:t>
            </a:r>
          </a:p>
          <a:p>
            <a:pPr marL="342900" indent="-342900">
              <a:buFontTx/>
              <a:buAutoNum type="arabicPeriod"/>
            </a:pPr>
            <a:endParaRPr lang="en-US">
              <a:ea typeface="Calibri"/>
              <a:cs typeface="Calibri"/>
            </a:endParaRPr>
          </a:p>
          <a:p>
            <a:endParaRPr lang="en-US" dirty="0">
              <a:ea typeface="+mn-lt"/>
              <a:cs typeface="Arial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1912371-AB35-6206-5850-130F7B80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827" y="3186513"/>
            <a:ext cx="1878459" cy="2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79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02C1-E0C9-AD18-EC54-0E012043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WaveGrad</a:t>
            </a:r>
            <a:r>
              <a:rPr lang="en-US">
                <a:cs typeface="Calibri Light"/>
              </a:rPr>
              <a:t> Results</a:t>
            </a: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DF695DD-EFB5-3E6C-E74A-A17DCA44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87" r="-153" b="30952"/>
          <a:stretch/>
        </p:blipFill>
        <p:spPr>
          <a:xfrm>
            <a:off x="840548" y="2303050"/>
            <a:ext cx="6155283" cy="30256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87616-670E-7C95-E0FE-80AB7CDA2A4F}"/>
              </a:ext>
            </a:extLst>
          </p:cNvPr>
          <p:cNvSpPr txBox="1"/>
          <p:nvPr/>
        </p:nvSpPr>
        <p:spPr>
          <a:xfrm>
            <a:off x="6999111" y="1505185"/>
            <a:ext cx="500474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/>
                <a:cs typeface="Calibri"/>
              </a:rPr>
              <a:t>LS-MSE—Log Mel-spectrogram Mean Squared Error</a:t>
            </a:r>
          </a:p>
          <a:p>
            <a:pPr marL="342900" indent="-342900"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/>
                <a:cs typeface="Calibri"/>
              </a:rPr>
              <a:t>MCD—Mel Cepstral Distance: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MSE between (</a:t>
            </a:r>
            <a:r>
              <a:rPr lang="en-US" dirty="0" err="1">
                <a:ea typeface="Calibri"/>
                <a:cs typeface="Calibri"/>
              </a:rPr>
              <a:t>mel</a:t>
            </a:r>
            <a:r>
              <a:rPr lang="en-US" dirty="0">
                <a:ea typeface="Calibri"/>
                <a:cs typeface="Calibri"/>
              </a:rPr>
              <a:t>-scaled) cepstral coefficients given by </a:t>
            </a:r>
          </a:p>
          <a:p>
            <a:pPr marL="800100" lvl="1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       in ground truth and generated signals.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DFT = Discrete Fourier Transform</a:t>
            </a:r>
          </a:p>
          <a:p>
            <a:pPr marL="342900" indent="-342900">
              <a:buFontTx/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Arial"/>
              </a:rPr>
              <a:t>FFE—F</a:t>
            </a:r>
            <a:r>
              <a:rPr lang="en-US" sz="1200" baseline="-25000" dirty="0">
                <a:ea typeface="+mn-lt"/>
                <a:cs typeface="Arial"/>
              </a:rPr>
              <a:t>0</a:t>
            </a:r>
            <a:r>
              <a:rPr lang="en-US" dirty="0">
                <a:ea typeface="+mn-lt"/>
                <a:cs typeface="Arial"/>
              </a:rPr>
              <a:t> Frame Error: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dirty="0">
                <a:ea typeface="+mn-lt"/>
                <a:cs typeface="Arial"/>
              </a:rPr>
              <a:t>Percentage of windows/frames in spectrogram with incorrectly identified fundamental (strongest) frequency F</a:t>
            </a:r>
            <a:r>
              <a:rPr lang="en-US" sz="1200" baseline="-25000" dirty="0">
                <a:ea typeface="+mn-lt"/>
                <a:cs typeface="Arial"/>
              </a:rPr>
              <a:t>0</a:t>
            </a:r>
            <a:r>
              <a:rPr lang="en-US" dirty="0">
                <a:ea typeface="+mn-lt"/>
                <a:cs typeface="Arial"/>
              </a:rPr>
              <a:t>.</a:t>
            </a:r>
            <a:endParaRPr lang="en-US" dirty="0">
              <a:cs typeface="Arial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1912371-AB35-6206-5850-130F7B80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827" y="3186513"/>
            <a:ext cx="1878459" cy="2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30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02C1-E0C9-AD18-EC54-0E012043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WaveGrad</a:t>
            </a:r>
            <a:r>
              <a:rPr lang="en-US">
                <a:cs typeface="Calibri Light"/>
              </a:rPr>
              <a:t> Results</a:t>
            </a: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DF695DD-EFB5-3E6C-E74A-A17DCA44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87" r="-153" b="30952"/>
          <a:stretch/>
        </p:blipFill>
        <p:spPr>
          <a:xfrm>
            <a:off x="840548" y="2303050"/>
            <a:ext cx="6155283" cy="30256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87616-670E-7C95-E0FE-80AB7CDA2A4F}"/>
              </a:ext>
            </a:extLst>
          </p:cNvPr>
          <p:cNvSpPr txBox="1"/>
          <p:nvPr/>
        </p:nvSpPr>
        <p:spPr>
          <a:xfrm>
            <a:off x="6999111" y="1505185"/>
            <a:ext cx="500474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/>
                <a:cs typeface="Calibri"/>
              </a:rPr>
              <a:t>LS-MSE—Log Mel-spectrogram Mean Squared Error</a:t>
            </a:r>
          </a:p>
          <a:p>
            <a:pPr marL="342900" indent="-342900"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/>
                <a:cs typeface="Calibri"/>
              </a:rPr>
              <a:t>MCD—Mel Cepstral Distance: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MSE between (</a:t>
            </a:r>
            <a:r>
              <a:rPr lang="en-US" dirty="0" err="1">
                <a:ea typeface="Calibri"/>
                <a:cs typeface="Calibri"/>
              </a:rPr>
              <a:t>mel</a:t>
            </a:r>
            <a:r>
              <a:rPr lang="en-US" dirty="0">
                <a:ea typeface="Calibri"/>
                <a:cs typeface="Calibri"/>
              </a:rPr>
              <a:t>-scaled) cepstral coefficients given by </a:t>
            </a:r>
          </a:p>
          <a:p>
            <a:pPr marL="800100" lvl="1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       in ground truth and generated signals.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DFT = Discrete Fourier Transform</a:t>
            </a:r>
          </a:p>
          <a:p>
            <a:pPr marL="342900" indent="-342900">
              <a:buFontTx/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Arial"/>
              </a:rPr>
              <a:t>FFE—F</a:t>
            </a:r>
            <a:r>
              <a:rPr lang="en-US" sz="1200" baseline="-25000" dirty="0">
                <a:ea typeface="+mn-lt"/>
                <a:cs typeface="Arial"/>
              </a:rPr>
              <a:t>0</a:t>
            </a:r>
            <a:r>
              <a:rPr lang="en-US" dirty="0">
                <a:ea typeface="+mn-lt"/>
                <a:cs typeface="Arial"/>
              </a:rPr>
              <a:t> Frame Error: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dirty="0">
                <a:ea typeface="+mn-lt"/>
                <a:cs typeface="Arial"/>
              </a:rPr>
              <a:t>Percentage of windows/frames in spectrogram with incorrectly identified fundamental (strongest) frequency F</a:t>
            </a:r>
            <a:r>
              <a:rPr lang="en-US" sz="1200" baseline="-25000" dirty="0">
                <a:ea typeface="+mn-lt"/>
                <a:cs typeface="Arial"/>
              </a:rPr>
              <a:t>0</a:t>
            </a:r>
            <a:r>
              <a:rPr lang="en-US" dirty="0">
                <a:ea typeface="+mn-lt"/>
                <a:cs typeface="Arial"/>
              </a:rPr>
              <a:t>.</a:t>
            </a:r>
            <a:endParaRPr lang="en-US" dirty="0">
              <a:cs typeface="Arial"/>
            </a:endParaRPr>
          </a:p>
          <a:p>
            <a:endParaRPr lang="en-US" dirty="0">
              <a:ea typeface="+mn-lt"/>
              <a:cs typeface="Arial"/>
            </a:endParaRPr>
          </a:p>
          <a:p>
            <a:r>
              <a:rPr lang="en-US" dirty="0">
                <a:ea typeface="+mn-lt"/>
                <a:cs typeface="Arial"/>
              </a:rPr>
              <a:t>4. MOS—Mean Opinion Score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1912371-AB35-6206-5850-130F7B80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827" y="3186513"/>
            <a:ext cx="1878459" cy="2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41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395C-7608-AE7B-E5AE-7EEC3872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DiffWave</a:t>
            </a:r>
            <a:r>
              <a:rPr lang="en-US">
                <a:cs typeface="Calibri Light"/>
              </a:rPr>
              <a:t> Architecture</a:t>
            </a:r>
            <a:endParaRPr lang="en-US" err="1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A2E3F6B-25E7-5436-6E1F-9C8702C07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164" y="1844440"/>
            <a:ext cx="5869525" cy="4351338"/>
          </a:xfrm>
        </p:spPr>
      </p:pic>
    </p:spTree>
    <p:extLst>
      <p:ext uri="{BB962C8B-B14F-4D97-AF65-F5344CB8AC3E}">
        <p14:creationId xmlns:p14="http://schemas.microsoft.com/office/powerpoint/2010/main" val="281546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395C-7608-AE7B-E5AE-7EEC3872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DiffWave</a:t>
            </a:r>
            <a:r>
              <a:rPr lang="en-US">
                <a:cs typeface="Calibri Light"/>
              </a:rPr>
              <a:t> Architecture</a:t>
            </a:r>
            <a:endParaRPr lang="en-US" err="1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A2E3F6B-25E7-5436-6E1F-9C8702C07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164" y="1844440"/>
            <a:ext cx="5869525" cy="435133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28072-EE2E-6F85-A944-E922FB5D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20008" y="5436114"/>
            <a:ext cx="4989689" cy="365125"/>
          </a:xfrm>
        </p:spPr>
        <p:txBody>
          <a:bodyPr/>
          <a:lstStyle/>
          <a:p>
            <a:r>
              <a:rPr lang="en-US" sz="1100"/>
              <a:t>Jia, Ziyue, Linfeng Yang, Zhenrong Zhang, Hui Liu, and Fannie Kong. ‘Sequence to Point Learning Based on Bidirectional Dilated Residual Network for Non-Intrusive Load Monitoring’. International Journal of Electrical Power &amp; Energy Systems 129 (1 July 2021): 106837. https://doi.org/10.1016/j.ijepes.2021.106837.​  ​</a:t>
            </a:r>
            <a:endParaRPr lang="en-US" sz="1100">
              <a:cs typeface="Calibri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1CDEDCAD-F8C3-D226-3F22-CDA52069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267" y="3578140"/>
            <a:ext cx="4690533" cy="1649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8C0BC-CC9F-3047-125B-1D2F0EE38DF5}"/>
              </a:ext>
            </a:extLst>
          </p:cNvPr>
          <p:cNvSpPr txBox="1"/>
          <p:nvPr/>
        </p:nvSpPr>
        <p:spPr>
          <a:xfrm>
            <a:off x="7366000" y="2191925"/>
            <a:ext cx="43085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Bidirectional-dilated convolution stacks: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Serve similar purpose to </a:t>
            </a:r>
            <a:r>
              <a:rPr lang="en-US" err="1">
                <a:ea typeface="Calibri"/>
                <a:cs typeface="Calibri"/>
              </a:rPr>
              <a:t>WaveGrad's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upsampling</a:t>
            </a:r>
            <a:r>
              <a:rPr lang="en-US">
                <a:ea typeface="Calibri"/>
                <a:cs typeface="Calibri"/>
              </a:rPr>
              <a:t>/</a:t>
            </a:r>
            <a:r>
              <a:rPr lang="en-US" err="1">
                <a:ea typeface="Calibri"/>
                <a:cs typeface="Calibri"/>
              </a:rPr>
              <a:t>downsampling</a:t>
            </a:r>
            <a:r>
              <a:rPr lang="en-US">
                <a:ea typeface="Calibri"/>
                <a:cs typeface="Calibri"/>
              </a:rPr>
              <a:t> blocks—sharing sample information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2928361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1A6C-EEAA-36F0-200E-A859744A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DiffWave</a:t>
            </a:r>
            <a:r>
              <a:rPr lang="en-US">
                <a:cs typeface="Calibri Light"/>
              </a:rPr>
              <a:t> Conditioned on Mel-Spectrogram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AE7CE-ADDF-7061-92B6-24E0AA7C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/>
              </a:rPr>
              <a:t>Ground truth</a:t>
            </a: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r>
              <a:rPr lang="en-US" err="1">
                <a:cs typeface="Calibri"/>
              </a:rPr>
              <a:t>DiffWave</a:t>
            </a: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r>
              <a:rPr lang="en-US" err="1">
                <a:cs typeface="Calibri"/>
              </a:rPr>
              <a:t>WaveGlow</a:t>
            </a:r>
            <a:r>
              <a:rPr lang="en-US">
                <a:cs typeface="Calibri"/>
              </a:rPr>
              <a:t> (autoregressive model)</a:t>
            </a:r>
          </a:p>
        </p:txBody>
      </p:sp>
      <p:pic>
        <p:nvPicPr>
          <p:cNvPr id="5" name="diffwave_main">
            <a:hlinkClick r:id="" action="ppaction://media"/>
            <a:extLst>
              <a:ext uri="{FF2B5EF4-FFF2-40B4-BE49-F238E27FC236}">
                <a16:creationId xmlns:a16="http://schemas.microsoft.com/office/drawing/2014/main" id="{552B4707-0E9E-B5F5-2C6D-A91977175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08652" y="2885135"/>
            <a:ext cx="363362" cy="363362"/>
          </a:xfrm>
          <a:prstGeom prst="rect">
            <a:avLst/>
          </a:prstGeom>
        </p:spPr>
      </p:pic>
      <p:pic>
        <p:nvPicPr>
          <p:cNvPr id="6" name="diffwave_main_reference">
            <a:hlinkClick r:id="" action="ppaction://media"/>
            <a:extLst>
              <a:ext uri="{FF2B5EF4-FFF2-40B4-BE49-F238E27FC236}">
                <a16:creationId xmlns:a16="http://schemas.microsoft.com/office/drawing/2014/main" id="{9B22AFF0-4888-5B24-49A7-17E2EBCCCF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91912" y="1859727"/>
            <a:ext cx="363362" cy="363362"/>
          </a:xfrm>
          <a:prstGeom prst="rect">
            <a:avLst/>
          </a:prstGeom>
        </p:spPr>
      </p:pic>
      <p:pic>
        <p:nvPicPr>
          <p:cNvPr id="7" name="diffwave_WaveGlow_comparison">
            <a:hlinkClick r:id="" action="ppaction://media"/>
            <a:extLst>
              <a:ext uri="{FF2B5EF4-FFF2-40B4-BE49-F238E27FC236}">
                <a16:creationId xmlns:a16="http://schemas.microsoft.com/office/drawing/2014/main" id="{405C03C0-F484-CD4D-E0AF-FAAE309FB0D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11690" y="3910542"/>
            <a:ext cx="363362" cy="36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7B8A-7AD1-8652-7D87-BEB16CF4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Deep Learning-Based Speech Synthesis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5362-BCF9-DDA0-4087-C988ED4B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59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Calibri"/>
                <a:ea typeface="Calibri"/>
                <a:cs typeface="Arial"/>
              </a:rPr>
              <a:t>Generally split into two parts:</a:t>
            </a:r>
          </a:p>
          <a:p>
            <a:pPr marL="514350" indent="-514350">
              <a:buAutoNum type="arabicPeriod"/>
            </a:pPr>
            <a:endParaRPr lang="en-US">
              <a:latin typeface="Calibri"/>
              <a:ea typeface="Calibri"/>
              <a:cs typeface="Arial"/>
            </a:endParaRPr>
          </a:p>
          <a:p>
            <a:pPr marL="514350" indent="-514350">
              <a:buAutoNum type="arabicPeriod"/>
            </a:pPr>
            <a:r>
              <a:rPr lang="en-US">
                <a:latin typeface="Calibri"/>
                <a:ea typeface="Calibri"/>
                <a:cs typeface="Arial"/>
              </a:rPr>
              <a:t>Text-to-speech (TTS) model:</a:t>
            </a:r>
            <a:endParaRPr lang="en-US"/>
          </a:p>
          <a:p>
            <a:pPr lvl="1"/>
            <a:r>
              <a:rPr lang="en-US">
                <a:latin typeface="Calibri"/>
                <a:ea typeface="Calibri"/>
                <a:cs typeface="Arial"/>
              </a:rPr>
              <a:t>Text </a:t>
            </a:r>
            <a:r>
              <a:rPr lang="en-US">
                <a:ea typeface="+mn-lt"/>
                <a:cs typeface="+mn-lt"/>
              </a:rPr>
              <a:t>⟶</a:t>
            </a:r>
            <a:r>
              <a:rPr lang="en-US">
                <a:latin typeface="Calibri"/>
                <a:ea typeface="Calibri"/>
                <a:cs typeface="Arial"/>
              </a:rPr>
              <a:t> characters/phonemes </a:t>
            </a:r>
            <a:r>
              <a:rPr lang="en-US">
                <a:ea typeface="+mn-lt"/>
                <a:cs typeface="+mn-lt"/>
              </a:rPr>
              <a:t>⟶</a:t>
            </a:r>
            <a:r>
              <a:rPr lang="en-US">
                <a:latin typeface="Calibri"/>
                <a:ea typeface="Calibri"/>
                <a:cs typeface="Arial"/>
              </a:rPr>
              <a:t> acoustic features (usually </a:t>
            </a:r>
            <a:r>
              <a:rPr lang="en-US" err="1">
                <a:latin typeface="Calibri"/>
                <a:ea typeface="Calibri"/>
                <a:cs typeface="Arial"/>
              </a:rPr>
              <a:t>mel</a:t>
            </a:r>
            <a:r>
              <a:rPr lang="en-US">
                <a:latin typeface="Calibri"/>
                <a:ea typeface="Calibri"/>
                <a:cs typeface="Arial"/>
              </a:rPr>
              <a:t>-spectrograms)</a:t>
            </a:r>
            <a:endParaRPr lang="en-US">
              <a:latin typeface="Calibri"/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Arial"/>
            </a:endParaRPr>
          </a:p>
          <a:p>
            <a:pPr marL="514350" indent="-514350"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ea typeface="Calibri"/>
                <a:cs typeface="Calibri"/>
              </a:rPr>
              <a:t>Vocoder</a:t>
            </a:r>
          </a:p>
          <a:p>
            <a:pPr lvl="1"/>
            <a:r>
              <a:rPr lang="en-US">
                <a:cs typeface="Calibri"/>
              </a:rPr>
              <a:t>Acoustic features </a:t>
            </a:r>
            <a:r>
              <a:rPr lang="en-US">
                <a:ea typeface="+mn-lt"/>
                <a:cs typeface="+mn-lt"/>
              </a:rPr>
              <a:t>⟶</a:t>
            </a:r>
            <a:r>
              <a:rPr lang="en-US">
                <a:cs typeface="Calibri"/>
              </a:rPr>
              <a:t>  time-domain waveform (i.e. audio)</a:t>
            </a:r>
            <a:endParaRPr lang="en-US">
              <a:ea typeface="Calibri"/>
              <a:cs typeface="Calibri"/>
            </a:endParaRPr>
          </a:p>
          <a:p>
            <a:pPr marL="1371600" lvl="2" indent="-457200">
              <a:buAutoNum type="arabicPeriod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0929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1D31-DFA0-B1FC-C476-DFF13334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DiffWave</a:t>
            </a:r>
            <a:r>
              <a:rPr lang="en-US">
                <a:cs typeface="Calibri Light"/>
              </a:rPr>
              <a:t> Conditioned on Mel-Spectrogram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DBFC648-7EB8-C413-0430-57B17E8A3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683" y="1825625"/>
            <a:ext cx="8622635" cy="4351338"/>
          </a:xfrm>
        </p:spPr>
      </p:pic>
    </p:spTree>
    <p:extLst>
      <p:ext uri="{BB962C8B-B14F-4D97-AF65-F5344CB8AC3E}">
        <p14:creationId xmlns:p14="http://schemas.microsoft.com/office/powerpoint/2010/main" val="3383791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8D6C-2DA9-1082-4719-3686ADE5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DiffWave</a:t>
            </a:r>
            <a:r>
              <a:rPr lang="en-US">
                <a:cs typeface="Calibri Light"/>
              </a:rPr>
              <a:t> Conditioned on Class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4295-408C-0449-B1C8-A6990E55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Trained on dataset of digits spoken aloud in English by a variety of speakers (a subset of the Speech Commands dataset [7]).</a:t>
            </a:r>
          </a:p>
          <a:p>
            <a:r>
              <a:rPr lang="en-US">
                <a:cs typeface="Calibri"/>
              </a:rPr>
              <a:t>Conditioned on class label (digit).</a:t>
            </a:r>
          </a:p>
          <a:p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r>
              <a:rPr lang="en-US" err="1">
                <a:cs typeface="Calibri"/>
              </a:rPr>
              <a:t>WaveNet</a:t>
            </a: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r>
              <a:rPr lang="en-US" err="1">
                <a:cs typeface="Calibri"/>
              </a:rPr>
              <a:t>DiffWave</a:t>
            </a:r>
            <a:endParaRPr lang="en-US" err="1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class_conditional_diffwave">
            <a:hlinkClick r:id="" action="ppaction://media"/>
            <a:extLst>
              <a:ext uri="{FF2B5EF4-FFF2-40B4-BE49-F238E27FC236}">
                <a16:creationId xmlns:a16="http://schemas.microsoft.com/office/drawing/2014/main" id="{696CED83-0FD2-D39C-A978-6583361657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3320" y="4823060"/>
            <a:ext cx="363362" cy="363362"/>
          </a:xfrm>
          <a:prstGeom prst="rect">
            <a:avLst/>
          </a:prstGeom>
        </p:spPr>
      </p:pic>
      <p:pic>
        <p:nvPicPr>
          <p:cNvPr id="6" name="class_conditional_wavenet">
            <a:hlinkClick r:id="" action="ppaction://media"/>
            <a:extLst>
              <a:ext uri="{FF2B5EF4-FFF2-40B4-BE49-F238E27FC236}">
                <a16:creationId xmlns:a16="http://schemas.microsoft.com/office/drawing/2014/main" id="{8296475A-E225-29C2-5A77-274BBF8805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3319" y="3825875"/>
            <a:ext cx="363362" cy="36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9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CAD2-80C0-1BD4-66D6-48276389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DiffWave</a:t>
            </a:r>
            <a:r>
              <a:rPr lang="en-US">
                <a:ea typeface="+mj-lt"/>
                <a:cs typeface="+mj-lt"/>
              </a:rPr>
              <a:t> Conditioned on Class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06AF-335A-64A8-2779-1EB5CC997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4365"/>
            <a:ext cx="10515600" cy="1924226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>
                <a:cs typeface="Calibri"/>
              </a:rPr>
              <a:t>Accuracy: classification accuracy of a </a:t>
            </a:r>
            <a:r>
              <a:rPr lang="en-US" err="1">
                <a:cs typeface="Calibri"/>
              </a:rPr>
              <a:t>ResNeXT</a:t>
            </a:r>
            <a:r>
              <a:rPr lang="en-US">
                <a:cs typeface="Calibri"/>
              </a:rPr>
              <a:t> classifier [8].</a:t>
            </a:r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FID (Fréchet</a:t>
            </a:r>
            <a:r>
              <a:rPr lang="en-US">
                <a:ea typeface="+mn-lt"/>
                <a:cs typeface="+mn-lt"/>
              </a:rPr>
              <a:t> Inception Distance):</a:t>
            </a:r>
          </a:p>
          <a:p>
            <a:pPr lvl="1"/>
            <a:r>
              <a:rPr lang="en-US">
                <a:ea typeface="+mn-lt"/>
                <a:cs typeface="+mn-lt"/>
              </a:rPr>
              <a:t>2-Wasserstein distance between 1024-long vectors produced by </a:t>
            </a:r>
            <a:r>
              <a:rPr lang="en-US" err="1">
                <a:ea typeface="+mn-lt"/>
                <a:cs typeface="+mn-lt"/>
              </a:rPr>
              <a:t>ResNeXT</a:t>
            </a:r>
            <a:r>
              <a:rPr lang="en-US">
                <a:ea typeface="+mn-lt"/>
                <a:cs typeface="+mn-lt"/>
              </a:rPr>
              <a:t> for training set and set of generated samples.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IS (Inception Score):</a:t>
            </a:r>
          </a:p>
          <a:p>
            <a:pPr lvl="1"/>
            <a:r>
              <a:rPr lang="en-US">
                <a:ea typeface="+mn-lt"/>
                <a:cs typeface="+mn-lt"/>
              </a:rPr>
              <a:t>"</a:t>
            </a:r>
            <a:r>
              <a:rPr lang="en-US">
                <a:latin typeface="Arial"/>
                <a:ea typeface="+mn-lt"/>
                <a:cs typeface="Arial"/>
              </a:rPr>
              <a:t>measures both quality and diversity of generated samples, and favors generated samples that can be clearly determined by the classifier".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mIS</a:t>
            </a:r>
            <a:r>
              <a:rPr lang="en-US">
                <a:ea typeface="+mn-lt"/>
                <a:cs typeface="+mn-lt"/>
              </a:rPr>
              <a:t> (modified Inception Score):</a:t>
            </a:r>
          </a:p>
          <a:p>
            <a:pPr lvl="1"/>
            <a:r>
              <a:rPr lang="en-US">
                <a:ea typeface="+mn-lt"/>
                <a:cs typeface="+mn-lt"/>
              </a:rPr>
              <a:t>"measures the within-class diversity of samples in addition to IS"</a:t>
            </a:r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A875277-A067-FC7E-148F-0CF61FCD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58" y="1937151"/>
            <a:ext cx="8171273" cy="22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50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6855-A198-E4CF-31F4-4916D0FF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DiffWave</a:t>
            </a:r>
            <a:r>
              <a:rPr lang="en-US">
                <a:cs typeface="Calibri Light"/>
              </a:rPr>
              <a:t> Unconditional Generation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6A84B-DC75-CC57-A1C9-2D352D399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Trained on same subset of Speech Commands [7] as before but with no conditioning information.</a:t>
            </a:r>
          </a:p>
          <a:p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r>
              <a:rPr lang="en-US" err="1">
                <a:cs typeface="Calibri"/>
              </a:rPr>
              <a:t>WaveNet</a:t>
            </a: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r>
              <a:rPr lang="en-US" err="1">
                <a:cs typeface="Calibri"/>
              </a:rPr>
              <a:t>WaveGAN</a:t>
            </a: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r>
              <a:rPr lang="en-US" err="1">
                <a:cs typeface="Calibri"/>
              </a:rPr>
              <a:t>DiffWave</a:t>
            </a:r>
          </a:p>
        </p:txBody>
      </p:sp>
      <p:pic>
        <p:nvPicPr>
          <p:cNvPr id="5" name="uncond-wavenet">
            <a:hlinkClick r:id="" action="ppaction://media"/>
            <a:extLst>
              <a:ext uri="{FF2B5EF4-FFF2-40B4-BE49-F238E27FC236}">
                <a16:creationId xmlns:a16="http://schemas.microsoft.com/office/drawing/2014/main" id="{0EC98775-700B-03D3-6F10-74A7EE16B8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02727" y="3308467"/>
            <a:ext cx="363362" cy="363362"/>
          </a:xfrm>
          <a:prstGeom prst="rect">
            <a:avLst/>
          </a:prstGeom>
        </p:spPr>
      </p:pic>
      <p:pic>
        <p:nvPicPr>
          <p:cNvPr id="6" name="uncond-wavegan">
            <a:hlinkClick r:id="" action="ppaction://media"/>
            <a:extLst>
              <a:ext uri="{FF2B5EF4-FFF2-40B4-BE49-F238E27FC236}">
                <a16:creationId xmlns:a16="http://schemas.microsoft.com/office/drawing/2014/main" id="{19104098-58F1-707D-68C8-C64BBE1162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02727" y="4324468"/>
            <a:ext cx="363362" cy="363362"/>
          </a:xfrm>
          <a:prstGeom prst="rect">
            <a:avLst/>
          </a:prstGeom>
        </p:spPr>
      </p:pic>
      <p:pic>
        <p:nvPicPr>
          <p:cNvPr id="7" name="uncond-diffwave">
            <a:hlinkClick r:id="" action="ppaction://media"/>
            <a:extLst>
              <a:ext uri="{FF2B5EF4-FFF2-40B4-BE49-F238E27FC236}">
                <a16:creationId xmlns:a16="http://schemas.microsoft.com/office/drawing/2014/main" id="{FB646276-2E93-851E-12CC-A1460B153F4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02727" y="5378097"/>
            <a:ext cx="363362" cy="36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0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F14A-D0BF-0E2E-B1D2-C6954CCF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DiffWave</a:t>
            </a:r>
            <a:r>
              <a:rPr lang="en-US">
                <a:cs typeface="Calibri Light"/>
              </a:rPr>
              <a:t> Unconditional Generation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422D00F-BCC7-A94C-63CD-735800A0E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644" y="1716094"/>
            <a:ext cx="9640712" cy="29366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AD3442-F965-34BA-E0F1-6922EB96BF96}"/>
              </a:ext>
            </a:extLst>
          </p:cNvPr>
          <p:cNvSpPr txBox="1"/>
          <p:nvPr/>
        </p:nvSpPr>
        <p:spPr>
          <a:xfrm>
            <a:off x="837259" y="4901259"/>
            <a:ext cx="9586147" cy="1874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500">
                <a:latin typeface="Calibri"/>
                <a:ea typeface="Calibri"/>
                <a:cs typeface="Arial"/>
              </a:rPr>
              <a:t>AM (Activation Maximization) Score:</a:t>
            </a:r>
            <a:endParaRPr lang="en-US" sz="1500">
              <a:latin typeface="Calibri"/>
              <a:ea typeface="Calibri"/>
              <a:cs typeface="Calibri"/>
            </a:endParaRPr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500">
                <a:latin typeface="Calibri"/>
                <a:ea typeface="Calibri"/>
                <a:cs typeface="Arial"/>
              </a:rPr>
              <a:t> "takes into consideration the marginal label distribution of training data compared to IS"</a:t>
            </a:r>
            <a:endParaRPr lang="en-US" sz="1500">
              <a:latin typeface="Calibri"/>
              <a:ea typeface="Calibri"/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500">
                <a:latin typeface="Calibri"/>
                <a:ea typeface="Calibri"/>
                <a:cs typeface="Arial"/>
              </a:rPr>
              <a:t>NDB (</a:t>
            </a:r>
            <a:r>
              <a:rPr lang="en-US" sz="1500">
                <a:ea typeface="+mn-lt"/>
                <a:cs typeface="+mn-lt"/>
              </a:rPr>
              <a:t>Number of Statistically-Different Bins):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"measures diversity of generated samples"</a:t>
            </a:r>
            <a:endParaRPr lang="en-US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500">
                <a:ea typeface="Calibri"/>
                <a:cs typeface="Calibri"/>
              </a:rPr>
              <a:t>(K = number of K-means clusters involved in measuring the diversity of samples)</a:t>
            </a:r>
          </a:p>
          <a:p>
            <a:endParaRPr lang="en-US" sz="15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912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345E-D052-12C2-F4B2-402EC57F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DiffWave</a:t>
            </a:r>
            <a:r>
              <a:rPr lang="en-US">
                <a:cs typeface="Calibri Light"/>
              </a:rPr>
              <a:t> Interpolation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FEBC-DEAD-DE69-F9A2-3EA9B9D50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0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Interpolate between two samples (of the same class) at t=50 (i.e. with 50 more denoising steps left).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278C2-5951-F72D-1F2A-E2AE63EB5BAE}"/>
              </a:ext>
            </a:extLst>
          </p:cNvPr>
          <p:cNvSpPr txBox="1"/>
          <p:nvPr/>
        </p:nvSpPr>
        <p:spPr>
          <a:xfrm>
            <a:off x="921926" y="3104444"/>
            <a:ext cx="5174073" cy="1751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600">
                <a:latin typeface="Arial"/>
                <a:cs typeface="Arial"/>
              </a:rPr>
              <a:t>Example 1 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>
                <a:latin typeface="Arial"/>
                <a:cs typeface="Arial"/>
              </a:rPr>
              <a:t>Sample 1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>
                <a:latin typeface="Arial"/>
                <a:cs typeface="Arial"/>
              </a:rPr>
              <a:t>Sample 2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>
                <a:latin typeface="Arial"/>
                <a:cs typeface="Arial"/>
              </a:rPr>
              <a:t>Interpolation (50/50)</a:t>
            </a:r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3B4F1-B271-BAC8-43A5-FAC00230E35C}"/>
              </a:ext>
            </a:extLst>
          </p:cNvPr>
          <p:cNvSpPr txBox="1"/>
          <p:nvPr/>
        </p:nvSpPr>
        <p:spPr>
          <a:xfrm>
            <a:off x="6096000" y="3104444"/>
            <a:ext cx="5174073" cy="1751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600">
                <a:latin typeface="Arial"/>
                <a:cs typeface="Arial"/>
              </a:rPr>
              <a:t>Example 2 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>
                <a:latin typeface="Arial"/>
                <a:cs typeface="Arial"/>
              </a:rPr>
              <a:t>Sample 1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>
                <a:latin typeface="Arial"/>
                <a:cs typeface="Arial"/>
              </a:rPr>
              <a:t>Sample 2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>
                <a:latin typeface="Arial"/>
                <a:cs typeface="Arial"/>
              </a:rPr>
              <a:t>Interpolation (50/50)</a:t>
            </a:r>
            <a:endParaRPr lang="en-US">
              <a:cs typeface="Calibri" panose="020F0502020204030204"/>
            </a:endParaRPr>
          </a:p>
        </p:txBody>
      </p:sp>
      <p:pic>
        <p:nvPicPr>
          <p:cNvPr id="6" name="six_0">
            <a:hlinkClick r:id="" action="ppaction://media"/>
            <a:extLst>
              <a:ext uri="{FF2B5EF4-FFF2-40B4-BE49-F238E27FC236}">
                <a16:creationId xmlns:a16="http://schemas.microsoft.com/office/drawing/2014/main" id="{862FDC77-BE41-C21F-26D4-7236C1953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711097" y="3618912"/>
            <a:ext cx="363362" cy="363362"/>
          </a:xfrm>
          <a:prstGeom prst="rect">
            <a:avLst/>
          </a:prstGeom>
        </p:spPr>
      </p:pic>
      <p:pic>
        <p:nvPicPr>
          <p:cNvPr id="7" name="six_10">
            <a:hlinkClick r:id="" action="ppaction://media"/>
            <a:extLst>
              <a:ext uri="{FF2B5EF4-FFF2-40B4-BE49-F238E27FC236}">
                <a16:creationId xmlns:a16="http://schemas.microsoft.com/office/drawing/2014/main" id="{04F814DF-1D3E-E7E9-63D2-944ACCDCDD7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711097" y="4051653"/>
            <a:ext cx="363362" cy="363362"/>
          </a:xfrm>
          <a:prstGeom prst="rect">
            <a:avLst/>
          </a:prstGeom>
        </p:spPr>
      </p:pic>
      <p:pic>
        <p:nvPicPr>
          <p:cNvPr id="8" name="six_5">
            <a:hlinkClick r:id="" action="ppaction://media"/>
            <a:extLst>
              <a:ext uri="{FF2B5EF4-FFF2-40B4-BE49-F238E27FC236}">
                <a16:creationId xmlns:a16="http://schemas.microsoft.com/office/drawing/2014/main" id="{4995169B-AF81-D1C3-E549-62A2DD80EC9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28134" y="4493801"/>
            <a:ext cx="363362" cy="363362"/>
          </a:xfrm>
          <a:prstGeom prst="rect">
            <a:avLst/>
          </a:prstGeom>
        </p:spPr>
      </p:pic>
      <p:pic>
        <p:nvPicPr>
          <p:cNvPr id="9" name="nine_0">
            <a:hlinkClick r:id="" action="ppaction://media"/>
            <a:extLst>
              <a:ext uri="{FF2B5EF4-FFF2-40B4-BE49-F238E27FC236}">
                <a16:creationId xmlns:a16="http://schemas.microsoft.com/office/drawing/2014/main" id="{0D620BFF-90CB-1ABF-3DA0-07FDA83338C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828727" y="3618912"/>
            <a:ext cx="363361" cy="363362"/>
          </a:xfrm>
          <a:prstGeom prst="rect">
            <a:avLst/>
          </a:prstGeom>
        </p:spPr>
      </p:pic>
      <p:pic>
        <p:nvPicPr>
          <p:cNvPr id="10" name="nine_10">
            <a:hlinkClick r:id="" action="ppaction://media"/>
            <a:extLst>
              <a:ext uri="{FF2B5EF4-FFF2-40B4-BE49-F238E27FC236}">
                <a16:creationId xmlns:a16="http://schemas.microsoft.com/office/drawing/2014/main" id="{3D934C37-C91A-D4FF-D408-3265886E79E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828727" y="4051653"/>
            <a:ext cx="363362" cy="363362"/>
          </a:xfrm>
          <a:prstGeom prst="rect">
            <a:avLst/>
          </a:prstGeom>
        </p:spPr>
      </p:pic>
      <p:pic>
        <p:nvPicPr>
          <p:cNvPr id="11" name="nine_5">
            <a:hlinkClick r:id="" action="ppaction://media"/>
            <a:extLst>
              <a:ext uri="{FF2B5EF4-FFF2-40B4-BE49-F238E27FC236}">
                <a16:creationId xmlns:a16="http://schemas.microsoft.com/office/drawing/2014/main" id="{0F70C1AA-6D18-584A-4F7B-3A33C335168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126949" y="4465579"/>
            <a:ext cx="363362" cy="36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9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55E66-9ADB-355D-0650-10E6C1FA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C71B9-6D11-EA95-CD8B-94E93BF19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ea typeface="+mn-lt"/>
                <a:cs typeface="+mn-lt"/>
              </a:rPr>
              <a:t>Diffusion models present versatile and lightweight neural vocoders.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Having a large number of denoising steps can take a lot of time.</a:t>
            </a:r>
          </a:p>
          <a:p>
            <a:pPr marL="914400" lvl="1" indent="-457200"/>
            <a:r>
              <a:rPr lang="en-US">
                <a:ea typeface="+mn-lt"/>
                <a:cs typeface="+mn-lt"/>
              </a:rPr>
              <a:t>Solution: '</a:t>
            </a:r>
            <a:r>
              <a:rPr lang="en-US" err="1">
                <a:ea typeface="+mn-lt"/>
                <a:cs typeface="+mn-lt"/>
              </a:rPr>
              <a:t>DiffWave</a:t>
            </a:r>
            <a:r>
              <a:rPr lang="en-US">
                <a:ea typeface="+mn-lt"/>
                <a:cs typeface="+mn-lt"/>
              </a:rPr>
              <a:t>(Fast)' </a:t>
            </a:r>
            <a:r>
              <a:rPr lang="en-US" err="1">
                <a:ea typeface="+mn-lt"/>
                <a:cs typeface="+mn-lt"/>
              </a:rPr>
              <a:t>parameterisation</a:t>
            </a:r>
            <a:r>
              <a:rPr lang="en-US">
                <a:ea typeface="+mn-lt"/>
                <a:cs typeface="+mn-lt"/>
              </a:rPr>
              <a:t> of the diffusion model that obtains good samples after just T=6 denoising steps.</a:t>
            </a:r>
            <a:endParaRPr lang="en-US">
              <a:ea typeface="Calibri"/>
              <a:cs typeface="Calibri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Similar work has since been done on music synthesis, e.g. Google's "Multi-Instrument Music Synthesis With Spectrogram Diffusion" [9].</a:t>
            </a:r>
          </a:p>
          <a:p>
            <a:pPr marL="914400" lvl="1" indent="-457200"/>
            <a:r>
              <a:rPr lang="en-US">
                <a:ea typeface="+mn-lt"/>
                <a:cs typeface="+mn-lt"/>
              </a:rPr>
              <a:t>Conditioning on spectrograms and MIDI (using musical notation).</a:t>
            </a:r>
          </a:p>
        </p:txBody>
      </p:sp>
    </p:spTree>
    <p:extLst>
      <p:ext uri="{BB962C8B-B14F-4D97-AF65-F5344CB8AC3E}">
        <p14:creationId xmlns:p14="http://schemas.microsoft.com/office/powerpoint/2010/main" val="547481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1432-28C3-ECBA-B0DD-8673262A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05EB7-6D5A-954D-40B0-18733BBB6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995"/>
            <a:ext cx="10730752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[1] Zen, </a:t>
            </a:r>
            <a:r>
              <a:rPr lang="en-US" sz="1500" err="1">
                <a:ea typeface="+mn-lt"/>
                <a:cs typeface="+mn-lt"/>
              </a:rPr>
              <a:t>Heiga</a:t>
            </a:r>
            <a:r>
              <a:rPr lang="en-US" sz="1500">
                <a:ea typeface="+mn-lt"/>
                <a:cs typeface="+mn-lt"/>
              </a:rPr>
              <a:t>, Yannis </a:t>
            </a:r>
            <a:r>
              <a:rPr lang="en-US" sz="1500" err="1">
                <a:ea typeface="+mn-lt"/>
                <a:cs typeface="+mn-lt"/>
              </a:rPr>
              <a:t>Agiomyrgiannakis</a:t>
            </a:r>
            <a:r>
              <a:rPr lang="en-US" sz="1500">
                <a:ea typeface="+mn-lt"/>
                <a:cs typeface="+mn-lt"/>
              </a:rPr>
              <a:t>, Niels Egberts, Fergus Henderson, and Przemysław Szczepaniak. ‘Fast, Compact, and High Quality LSTM-RNN Based Statistical Parametric Speech Synthesizers for Mobile Devices’. </a:t>
            </a:r>
            <a:r>
              <a:rPr lang="en-US" sz="1500" err="1">
                <a:ea typeface="+mn-lt"/>
                <a:cs typeface="+mn-lt"/>
              </a:rPr>
              <a:t>arXiv</a:t>
            </a:r>
            <a:r>
              <a:rPr lang="en-US" sz="1500">
                <a:ea typeface="+mn-lt"/>
                <a:cs typeface="+mn-lt"/>
              </a:rPr>
              <a:t>, 22 June 2016. </a:t>
            </a:r>
            <a:r>
              <a:rPr lang="en-US" sz="1500">
                <a:ea typeface="+mn-lt"/>
                <a:cs typeface="+mn-lt"/>
                <a:hlinkClick r:id="rId2"/>
              </a:rPr>
              <a:t>http://arxiv.org/abs/1606.06061</a:t>
            </a:r>
            <a:r>
              <a:rPr lang="en-US" sz="1500">
                <a:ea typeface="+mn-lt"/>
                <a:cs typeface="+mn-lt"/>
              </a:rPr>
              <a:t>. 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[2]  Oord, Aaron van den, Sander Dieleman, </a:t>
            </a:r>
            <a:r>
              <a:rPr lang="en-US" sz="1500" err="1">
                <a:ea typeface="+mn-lt"/>
                <a:cs typeface="+mn-lt"/>
              </a:rPr>
              <a:t>Heiga</a:t>
            </a:r>
            <a:r>
              <a:rPr lang="en-US" sz="1500">
                <a:ea typeface="+mn-lt"/>
                <a:cs typeface="+mn-lt"/>
              </a:rPr>
              <a:t> Zen, Karen Simonyan, Oriol </a:t>
            </a:r>
            <a:r>
              <a:rPr lang="en-US" sz="1500" err="1">
                <a:ea typeface="+mn-lt"/>
                <a:cs typeface="+mn-lt"/>
              </a:rPr>
              <a:t>Vinyals</a:t>
            </a:r>
            <a:r>
              <a:rPr lang="en-US" sz="1500">
                <a:ea typeface="+mn-lt"/>
                <a:cs typeface="+mn-lt"/>
              </a:rPr>
              <a:t>, Alex Graves, Nal Kalchbrenner, Andrew Senior, and Koray </a:t>
            </a:r>
            <a:r>
              <a:rPr lang="en-US" sz="1500" err="1">
                <a:ea typeface="+mn-lt"/>
                <a:cs typeface="+mn-lt"/>
              </a:rPr>
              <a:t>Kavukcuoglu</a:t>
            </a:r>
            <a:r>
              <a:rPr lang="en-US" sz="1500">
                <a:ea typeface="+mn-lt"/>
                <a:cs typeface="+mn-lt"/>
              </a:rPr>
              <a:t>. ‘</a:t>
            </a:r>
            <a:r>
              <a:rPr lang="en-US" sz="1500" err="1">
                <a:ea typeface="+mn-lt"/>
                <a:cs typeface="+mn-lt"/>
              </a:rPr>
              <a:t>WaveNet</a:t>
            </a:r>
            <a:r>
              <a:rPr lang="en-US" sz="1500">
                <a:ea typeface="+mn-lt"/>
                <a:cs typeface="+mn-lt"/>
              </a:rPr>
              <a:t>: A Generative Model for Raw Audio’. </a:t>
            </a:r>
            <a:r>
              <a:rPr lang="en-US" sz="1500" err="1">
                <a:ea typeface="+mn-lt"/>
                <a:cs typeface="+mn-lt"/>
              </a:rPr>
              <a:t>arXiv</a:t>
            </a:r>
            <a:r>
              <a:rPr lang="en-US" sz="1500">
                <a:ea typeface="+mn-lt"/>
                <a:cs typeface="+mn-lt"/>
              </a:rPr>
              <a:t>, 19 September 2016. </a:t>
            </a:r>
            <a:r>
              <a:rPr lang="en-US" sz="1500">
                <a:ea typeface="+mn-lt"/>
                <a:cs typeface="+mn-lt"/>
                <a:hlinkClick r:id="rId3"/>
              </a:rPr>
              <a:t>http://arxiv.org/abs/1609.03499</a:t>
            </a:r>
            <a:r>
              <a:rPr lang="en-US" sz="1500">
                <a:ea typeface="+mn-lt"/>
                <a:cs typeface="+mn-lt"/>
              </a:rPr>
              <a:t>. 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[3] Kong, Zhifeng, Wei Ping, </a:t>
            </a:r>
            <a:r>
              <a:rPr lang="en-US" sz="1500" err="1">
                <a:ea typeface="+mn-lt"/>
                <a:cs typeface="+mn-lt"/>
              </a:rPr>
              <a:t>Jiaji</a:t>
            </a:r>
            <a:r>
              <a:rPr lang="en-US" sz="1500">
                <a:ea typeface="+mn-lt"/>
                <a:cs typeface="+mn-lt"/>
              </a:rPr>
              <a:t> Huang, Kexin Zhao, and Bryan Catanzaro. ‘</a:t>
            </a:r>
            <a:r>
              <a:rPr lang="en-US" sz="1500" err="1">
                <a:ea typeface="+mn-lt"/>
                <a:cs typeface="+mn-lt"/>
              </a:rPr>
              <a:t>DiffWave</a:t>
            </a:r>
            <a:r>
              <a:rPr lang="en-US" sz="1500">
                <a:ea typeface="+mn-lt"/>
                <a:cs typeface="+mn-lt"/>
              </a:rPr>
              <a:t>: A Versatile Diffusion Model for Audio Synthesis’. </a:t>
            </a:r>
            <a:r>
              <a:rPr lang="en-US" sz="1500" err="1">
                <a:ea typeface="+mn-lt"/>
                <a:cs typeface="+mn-lt"/>
              </a:rPr>
              <a:t>arXiv</a:t>
            </a:r>
            <a:r>
              <a:rPr lang="en-US" sz="1500">
                <a:ea typeface="+mn-lt"/>
                <a:cs typeface="+mn-lt"/>
              </a:rPr>
              <a:t>, 30 March 2021. </a:t>
            </a:r>
            <a:r>
              <a:rPr lang="en-US" sz="1500">
                <a:solidFill>
                  <a:srgbClr val="0563C1"/>
                </a:solidFill>
                <a:ea typeface="+mn-lt"/>
                <a:cs typeface="+mn-lt"/>
                <a:hlinkClick r:id="rId4"/>
              </a:rPr>
              <a:t>http://arxiv.org/abs/2009.09761</a:t>
            </a:r>
            <a:r>
              <a:rPr lang="en-US" sz="1500">
                <a:ea typeface="+mn-lt"/>
                <a:cs typeface="+mn-lt"/>
              </a:rPr>
              <a:t>. 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[4] Donahue, Chris, Julian McAuley, and Miller Puckette. ‘Adversarial Audio Synthesis’. </a:t>
            </a:r>
            <a:r>
              <a:rPr lang="en-US" sz="1500" err="1">
                <a:ea typeface="+mn-lt"/>
                <a:cs typeface="+mn-lt"/>
              </a:rPr>
              <a:t>arXiv</a:t>
            </a:r>
            <a:r>
              <a:rPr lang="en-US" sz="1500">
                <a:ea typeface="+mn-lt"/>
                <a:cs typeface="+mn-lt"/>
              </a:rPr>
              <a:t>, 8 February 2019. </a:t>
            </a:r>
            <a:r>
              <a:rPr lang="en-US" sz="1500">
                <a:ea typeface="+mn-lt"/>
                <a:cs typeface="+mn-lt"/>
                <a:hlinkClick r:id="rId5"/>
              </a:rPr>
              <a:t>http://arxiv.org/abs/1802.04208</a:t>
            </a:r>
            <a:r>
              <a:rPr lang="en-US" sz="1500">
                <a:ea typeface="+mn-lt"/>
                <a:cs typeface="+mn-lt"/>
              </a:rPr>
              <a:t>. 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[5] Chen, </a:t>
            </a:r>
            <a:r>
              <a:rPr lang="en-US" sz="1500" err="1">
                <a:ea typeface="+mn-lt"/>
                <a:cs typeface="+mn-lt"/>
              </a:rPr>
              <a:t>Nanxin</a:t>
            </a:r>
            <a:r>
              <a:rPr lang="en-US" sz="1500">
                <a:ea typeface="+mn-lt"/>
                <a:cs typeface="+mn-lt"/>
              </a:rPr>
              <a:t>, Yu Zhang, </a:t>
            </a:r>
            <a:r>
              <a:rPr lang="en-US" sz="1500" err="1">
                <a:ea typeface="+mn-lt"/>
                <a:cs typeface="+mn-lt"/>
              </a:rPr>
              <a:t>Heiga</a:t>
            </a:r>
            <a:r>
              <a:rPr lang="en-US" sz="1500">
                <a:ea typeface="+mn-lt"/>
                <a:cs typeface="+mn-lt"/>
              </a:rPr>
              <a:t> Zen, Ron J. Weiss, Mohammad Norouzi, and William Chan. ‘</a:t>
            </a:r>
            <a:r>
              <a:rPr lang="en-US" sz="1500" err="1">
                <a:ea typeface="+mn-lt"/>
                <a:cs typeface="+mn-lt"/>
              </a:rPr>
              <a:t>WaveGrad</a:t>
            </a:r>
            <a:r>
              <a:rPr lang="en-US" sz="1500">
                <a:ea typeface="+mn-lt"/>
                <a:cs typeface="+mn-lt"/>
              </a:rPr>
              <a:t>: Estimating Gradients for Waveform Generation’. </a:t>
            </a:r>
            <a:r>
              <a:rPr lang="en-US" sz="1500" err="1">
                <a:ea typeface="+mn-lt"/>
                <a:cs typeface="+mn-lt"/>
              </a:rPr>
              <a:t>arXiv</a:t>
            </a:r>
            <a:r>
              <a:rPr lang="en-US" sz="1500">
                <a:ea typeface="+mn-lt"/>
                <a:cs typeface="+mn-lt"/>
              </a:rPr>
              <a:t>, 9 October 2020. </a:t>
            </a:r>
            <a:r>
              <a:rPr lang="en-US" sz="1500">
                <a:ea typeface="+mn-lt"/>
                <a:cs typeface="+mn-lt"/>
                <a:hlinkClick r:id="rId6"/>
              </a:rPr>
              <a:t>http://arxiv.org/abs/2009.00713</a:t>
            </a:r>
            <a:r>
              <a:rPr lang="en-US" sz="1500">
                <a:ea typeface="+mn-lt"/>
                <a:cs typeface="+mn-lt"/>
              </a:rPr>
              <a:t>. 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[6] Ho, Jonathan, Ajay Jain, and Pieter </a:t>
            </a:r>
            <a:r>
              <a:rPr lang="en-US" sz="1500" err="1">
                <a:ea typeface="+mn-lt"/>
                <a:cs typeface="+mn-lt"/>
              </a:rPr>
              <a:t>Abbeel</a:t>
            </a:r>
            <a:r>
              <a:rPr lang="en-US" sz="1500">
                <a:ea typeface="+mn-lt"/>
                <a:cs typeface="+mn-lt"/>
              </a:rPr>
              <a:t>. ‘Denoising Diffusion Probabilistic Models’. </a:t>
            </a:r>
            <a:r>
              <a:rPr lang="en-US" sz="1500" err="1">
                <a:ea typeface="+mn-lt"/>
                <a:cs typeface="+mn-lt"/>
              </a:rPr>
              <a:t>arXiv</a:t>
            </a:r>
            <a:r>
              <a:rPr lang="en-US" sz="1500">
                <a:ea typeface="+mn-lt"/>
                <a:cs typeface="+mn-lt"/>
              </a:rPr>
              <a:t>, 16 December 2020. http://arxiv.org/abs/2006.11239. 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>
                <a:ea typeface="+mn-lt"/>
                <a:cs typeface="+mn-lt"/>
              </a:rPr>
              <a:t>[7] Jia, Ziyue, Linfeng Yang, Zhenrong Zhang, Hui Liu, and Fannie Kong. ‘Sequence to Point Learning Based on Bidirectional Dilated Residual Network for Non-Intrusive Load Monitoring’. </a:t>
            </a:r>
            <a:r>
              <a:rPr lang="en-US" sz="1500" i="1">
                <a:ea typeface="+mn-lt"/>
                <a:cs typeface="+mn-lt"/>
              </a:rPr>
              <a:t>International Journal of Electrical Power &amp; Energy Systems</a:t>
            </a:r>
            <a:r>
              <a:rPr lang="en-US" sz="1500">
                <a:ea typeface="+mn-lt"/>
                <a:cs typeface="+mn-lt"/>
              </a:rPr>
              <a:t> 129 (1 July 2021): 106837. </a:t>
            </a:r>
            <a:r>
              <a:rPr lang="en-US" sz="1500">
                <a:solidFill>
                  <a:srgbClr val="0563C1"/>
                </a:solidFill>
                <a:ea typeface="+mn-lt"/>
                <a:cs typeface="+mn-lt"/>
                <a:hlinkClick r:id="rId7"/>
              </a:rPr>
              <a:t>https://doi.org/10.1016/j.ijepes.2021.106837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/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[8] Saining Xie, Ross </a:t>
            </a:r>
            <a:r>
              <a:rPr lang="en-US" sz="1500" err="1">
                <a:ea typeface="+mn-lt"/>
                <a:cs typeface="+mn-lt"/>
              </a:rPr>
              <a:t>Girshick</a:t>
            </a:r>
            <a:r>
              <a:rPr lang="en-US" sz="1500">
                <a:ea typeface="+mn-lt"/>
                <a:cs typeface="+mn-lt"/>
              </a:rPr>
              <a:t>, Piotr </a:t>
            </a:r>
            <a:r>
              <a:rPr lang="en-US" sz="1500" err="1">
                <a:ea typeface="+mn-lt"/>
                <a:cs typeface="+mn-lt"/>
              </a:rPr>
              <a:t>Dollár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Zhuowen</a:t>
            </a:r>
            <a:r>
              <a:rPr lang="en-US" sz="1500">
                <a:ea typeface="+mn-lt"/>
                <a:cs typeface="+mn-lt"/>
              </a:rPr>
              <a:t> Tu, and Kaiming He. Aggregated residual transformations for deep neural networks. In Proceedings of the IEEE conference on computer vision and pattern recognition, pp. 1492–1500, 2017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[9] Hawthorne, Curtis, Ian Simon, Adam Roberts, Neil Zeghidour, Josh Gardner, Ethan Manilow, and Jesse Engel. ‘Multi-Instrument Music Synthesis with Spectrogram Diffusion’. arXiv, 12 December 2022. </a:t>
            </a:r>
            <a:r>
              <a:rPr lang="en-US" sz="1500">
                <a:ea typeface="+mn-lt"/>
                <a:cs typeface="+mn-lt"/>
                <a:hlinkClick r:id="rId8"/>
              </a:rPr>
              <a:t>http://arxiv.org/abs/2206.05408</a:t>
            </a:r>
            <a:r>
              <a:rPr lang="en-US" sz="150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09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9F03-A617-B2B4-8344-23DBBA41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Audio Representations  - Fourier Transform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0E3C7AA4-54FA-275E-53A3-68EA8EA28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011" y="2770049"/>
            <a:ext cx="3667125" cy="2533650"/>
          </a:xfrm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82CEB96-7B51-9925-4700-A6C6BF1ED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74" y="2766403"/>
            <a:ext cx="4180389" cy="254060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B7ED3-21EB-6EF2-1FA1-5E4AA035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1376" y="6338421"/>
            <a:ext cx="4114800" cy="365125"/>
          </a:xfrm>
        </p:spPr>
        <p:txBody>
          <a:bodyPr/>
          <a:lstStyle/>
          <a:p>
            <a:r>
              <a:rPr lang="en-US"/>
              <a:t>https://towardsdatascience.com/getting-to-know-the-mel-spectrogram-31bca3e2d9d0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36310CF-8042-48D4-12A7-18C63B59A763}"/>
              </a:ext>
            </a:extLst>
          </p:cNvPr>
          <p:cNvSpPr/>
          <p:nvPr/>
        </p:nvSpPr>
        <p:spPr>
          <a:xfrm>
            <a:off x="4560538" y="4255284"/>
            <a:ext cx="2667510" cy="5112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44CE1-99B8-8361-1680-A6B3601A5D9C}"/>
              </a:ext>
            </a:extLst>
          </p:cNvPr>
          <p:cNvSpPr txBox="1"/>
          <p:nvPr/>
        </p:nvSpPr>
        <p:spPr>
          <a:xfrm>
            <a:off x="4654497" y="3429170"/>
            <a:ext cx="24789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ea typeface="Calibri"/>
                <a:cs typeface="Calibri"/>
              </a:rPr>
              <a:t>(Discrete)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US" sz="2400">
                <a:ea typeface="Calibri"/>
                <a:cs typeface="Calibri"/>
              </a:rPr>
              <a:t>Fourier Transform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3" name="Graphic 13">
            <a:extLst>
              <a:ext uri="{FF2B5EF4-FFF2-40B4-BE49-F238E27FC236}">
                <a16:creationId xmlns:a16="http://schemas.microsoft.com/office/drawing/2014/main" id="{2D599360-07D3-73E7-5996-3B6750DA1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9742" y="2345334"/>
            <a:ext cx="3148193" cy="1065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5E9748-D2EA-5BCB-4361-1940B20AC772}"/>
              </a:ext>
            </a:extLst>
          </p:cNvPr>
          <p:cNvSpPr txBox="1"/>
          <p:nvPr/>
        </p:nvSpPr>
        <p:spPr>
          <a:xfrm>
            <a:off x="1251331" y="2439358"/>
            <a:ext cx="21955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Time-Domain,  (     ) )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E6DA95-1535-C997-1C33-1E76F7822294}"/>
              </a:ext>
            </a:extLst>
          </p:cNvPr>
          <p:cNvSpPr txBox="1"/>
          <p:nvPr/>
        </p:nvSpPr>
        <p:spPr>
          <a:xfrm>
            <a:off x="8833070" y="2439760"/>
            <a:ext cx="28006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Frequency-Domain, (         )</a:t>
            </a:r>
            <a:endParaRPr lang="en-US"/>
          </a:p>
        </p:txBody>
      </p:sp>
      <p:pic>
        <p:nvPicPr>
          <p:cNvPr id="20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EA2C0F1-E4EA-9BD6-0846-4C40563B1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62" y="2486305"/>
            <a:ext cx="366994" cy="271744"/>
          </a:xfrm>
          <a:prstGeom prst="rect">
            <a:avLst/>
          </a:prstGeom>
        </p:spPr>
      </p:pic>
      <p:pic>
        <p:nvPicPr>
          <p:cNvPr id="21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A04BF495-F104-C7F2-2831-24A30B08D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6437" y="2482330"/>
            <a:ext cx="462243" cy="3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5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E595-FAE7-F74E-2D7C-EC67D0F5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Audio Representations – Short-Time Fourier Transform</a:t>
            </a:r>
            <a:endParaRPr lang="en-US"/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AB1B3C9-527D-1FB6-D453-B90C315AF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403" y="2019813"/>
            <a:ext cx="4758017" cy="34878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07BF-A92C-3AF4-4A23-7BB8050D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97442" y="5817582"/>
            <a:ext cx="4114800" cy="365125"/>
          </a:xfrm>
        </p:spPr>
        <p:txBody>
          <a:bodyPr/>
          <a:lstStyle/>
          <a:p>
            <a:r>
              <a:rPr lang="en-US" sz="1100"/>
              <a:t>Fischman, </a:t>
            </a:r>
            <a:r>
              <a:rPr lang="en-US" sz="1100" err="1"/>
              <a:t>Rajmil</a:t>
            </a:r>
            <a:r>
              <a:rPr lang="en-US" sz="1100"/>
              <a:t>. ‘The Phase Vocoder: Theory and Practice’. </a:t>
            </a:r>
            <a:r>
              <a:rPr lang="en-US" sz="1100" err="1"/>
              <a:t>Organised</a:t>
            </a:r>
            <a:r>
              <a:rPr lang="en-US" sz="1100"/>
              <a:t> Sound 2 (1 August 1997): 127–45. https://doi.org/10.1017/S1355771897009060.</a:t>
            </a:r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30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E595-FAE7-F74E-2D7C-EC67D0F5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Audio Representations – Short-Time Fourier Transform</a:t>
            </a:r>
            <a:endParaRPr lang="en-US"/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AB1B3C9-527D-1FB6-D453-B90C315AF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403" y="2019813"/>
            <a:ext cx="4758017" cy="34878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07BF-A92C-3AF4-4A23-7BB8050D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97442" y="5817582"/>
            <a:ext cx="4114800" cy="365125"/>
          </a:xfrm>
        </p:spPr>
        <p:txBody>
          <a:bodyPr/>
          <a:lstStyle/>
          <a:p>
            <a:r>
              <a:rPr lang="en-US" sz="1100"/>
              <a:t>Fischman, </a:t>
            </a:r>
            <a:r>
              <a:rPr lang="en-US" sz="1100" err="1"/>
              <a:t>Rajmil</a:t>
            </a:r>
            <a:r>
              <a:rPr lang="en-US" sz="1100"/>
              <a:t>. ‘The Phase Vocoder: Theory and Practice’. </a:t>
            </a:r>
            <a:r>
              <a:rPr lang="en-US" sz="1100" err="1"/>
              <a:t>Organised</a:t>
            </a:r>
            <a:r>
              <a:rPr lang="en-US" sz="1100"/>
              <a:t> Sound 2 (1 August 1997): 127–45. https://doi.org/10.1017/S1355771897009060.</a:t>
            </a:r>
            <a:endParaRPr lang="en-US" sz="110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CA81EC6-4499-FEC8-E6AA-28F01704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17" y="2290591"/>
            <a:ext cx="4697505" cy="3280863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E56A246-2A61-73E9-2583-F855CF4A7569}"/>
              </a:ext>
            </a:extLst>
          </p:cNvPr>
          <p:cNvSpPr txBox="1">
            <a:spLocks/>
          </p:cNvSpPr>
          <p:nvPr/>
        </p:nvSpPr>
        <p:spPr>
          <a:xfrm>
            <a:off x="6916270" y="57915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https://towardsdatascience.com/getting-to-know-the-mel-spectrogram-31bca3e2d9d0</a:t>
            </a:r>
            <a:endParaRPr lang="en-US" sz="11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89AA9-E5B6-49C5-0B8E-FB23919045F7}"/>
              </a:ext>
            </a:extLst>
          </p:cNvPr>
          <p:cNvSpPr txBox="1"/>
          <p:nvPr/>
        </p:nvSpPr>
        <p:spPr>
          <a:xfrm>
            <a:off x="8175811" y="2178423"/>
            <a:ext cx="15957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Spectrogram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66E34-AFF1-FE97-A9B0-E46FE90E6FAA}"/>
              </a:ext>
            </a:extLst>
          </p:cNvPr>
          <p:cNvSpPr txBox="1"/>
          <p:nvPr/>
        </p:nvSpPr>
        <p:spPr>
          <a:xfrm>
            <a:off x="11241742" y="3607694"/>
            <a:ext cx="5378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cs typeface="Calibri"/>
              </a:rPr>
              <a:t>(dB)</a:t>
            </a:r>
            <a:endParaRPr lang="en-US" sz="1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329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B7B5-9534-ECA9-8E09-8995A568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Mel-Spectrogram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5FAE1-F068-6C2F-6395-A4BE103E3AD3}"/>
              </a:ext>
            </a:extLst>
          </p:cNvPr>
          <p:cNvSpPr txBox="1"/>
          <p:nvPr/>
        </p:nvSpPr>
        <p:spPr>
          <a:xfrm>
            <a:off x="1013011" y="1595717"/>
            <a:ext cx="3558988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>
                <a:cs typeface="Calibri"/>
              </a:rPr>
              <a:t>Convert frequencies from Hz to the log-based </a:t>
            </a:r>
            <a:r>
              <a:rPr lang="en-US" sz="2600" dirty="0" err="1">
                <a:cs typeface="Calibri"/>
              </a:rPr>
              <a:t>mel</a:t>
            </a:r>
            <a:r>
              <a:rPr lang="en-US" sz="2600" dirty="0">
                <a:cs typeface="Calibri"/>
              </a:rPr>
              <a:t> scale.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cs typeface="Calibri"/>
              </a:rPr>
              <a:t>Better captures aural information as humans process it.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cs typeface="Calibri"/>
              </a:rPr>
              <a:t>More focus is given to differences between low frequencies than between high frequencies.</a:t>
            </a:r>
            <a:endParaRPr lang="en-US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EA314BB5-25D5-DD2A-8280-2F3EB9FF3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0201" y="1029541"/>
            <a:ext cx="4814606" cy="1096494"/>
          </a:xfrm>
          <a:prstGeom prst="rect">
            <a:avLst/>
          </a:prstGeom>
        </p:spPr>
      </p:pic>
      <p:pic>
        <p:nvPicPr>
          <p:cNvPr id="11" name="Graphic 11">
            <a:extLst>
              <a:ext uri="{FF2B5EF4-FFF2-40B4-BE49-F238E27FC236}">
                <a16:creationId xmlns:a16="http://schemas.microsoft.com/office/drawing/2014/main" id="{DE94DBC8-2D06-3FA2-F764-1F084E24E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6093" y="2868943"/>
            <a:ext cx="6589058" cy="3110281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1AC1083-BF2D-1A6C-EEDA-7EC5D751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3258" y="5979832"/>
            <a:ext cx="5065058" cy="365125"/>
          </a:xfrm>
        </p:spPr>
        <p:txBody>
          <a:bodyPr/>
          <a:lstStyle/>
          <a:p>
            <a:r>
              <a:rPr lang="en-US" sz="1100">
                <a:ea typeface="+mn-lt"/>
                <a:cs typeface="+mn-lt"/>
              </a:rPr>
              <a:t>By Krishna </a:t>
            </a:r>
            <a:r>
              <a:rPr lang="en-US" sz="1100" err="1">
                <a:ea typeface="+mn-lt"/>
                <a:cs typeface="+mn-lt"/>
              </a:rPr>
              <a:t>Vedala</a:t>
            </a:r>
            <a:r>
              <a:rPr lang="en-US" sz="1100">
                <a:ea typeface="+mn-lt"/>
                <a:cs typeface="+mn-lt"/>
              </a:rPr>
              <a:t> - This W3C-unspecified plot was created with </a:t>
            </a:r>
            <a:r>
              <a:rPr lang="en-US" sz="1100" err="1">
                <a:ea typeface="+mn-lt"/>
                <a:cs typeface="+mn-lt"/>
              </a:rPr>
              <a:t>Gnuplot</a:t>
            </a:r>
            <a:r>
              <a:rPr lang="en-US" sz="1100">
                <a:ea typeface="+mn-lt"/>
                <a:cs typeface="+mn-lt"/>
              </a:rPr>
              <a:t>., CC BY-SA 3.0, https://commons.wikimedia.org/w/index.php?curid=3775197 </a:t>
            </a:r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63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B04E-72FE-FCF8-409A-AAC2C247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Vocoders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1817A-51B6-0C26-9452-EB41AC501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Vocoders are used to convert from (</a:t>
            </a:r>
            <a:r>
              <a:rPr lang="en-US" err="1"/>
              <a:t>mel</a:t>
            </a:r>
            <a:r>
              <a:rPr lang="en-US"/>
              <a:t>-) spectrograms to waveforms.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This is non-trivial for a few reasons:</a:t>
            </a:r>
          </a:p>
          <a:p>
            <a:pPr lvl="1"/>
            <a:r>
              <a:rPr lang="en-US"/>
              <a:t>Finite resolution of spectrograms</a:t>
            </a:r>
          </a:p>
          <a:p>
            <a:pPr lvl="1"/>
            <a:r>
              <a:rPr lang="en-US"/>
              <a:t>Finite sample-rate of desired waveform</a:t>
            </a:r>
          </a:p>
          <a:p>
            <a:pPr lvl="1"/>
            <a:r>
              <a:rPr lang="en-US"/>
              <a:t>Information lost in windowing process of STFT (especially if windowing filters are used)</a:t>
            </a:r>
          </a:p>
          <a:p>
            <a:pPr lvl="1"/>
            <a:r>
              <a:rPr lang="en-US"/>
              <a:t>Fourier transform outputs are complex-valued, but we only plot the power (i.e. modulus) in a spectrogram—the phase (i.e. argument) of each frequency bin is lost.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060E-355A-A88A-BB9C-22DC139B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Neural Vocoder Approaches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91DDA-53ED-B243-1AB2-9F40DC1C8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9650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/>
            <a:r>
              <a:rPr lang="en-US">
                <a:cs typeface="Calibri"/>
              </a:rPr>
              <a:t>RNNs (e.g. with LSTM [1])</a:t>
            </a:r>
          </a:p>
          <a:p>
            <a:pPr marL="457200" indent="-457200"/>
            <a:r>
              <a:rPr lang="en-US">
                <a:latin typeface="Arial"/>
                <a:cs typeface="Arial"/>
              </a:rPr>
              <a:t>GANs (e.g. </a:t>
            </a:r>
            <a:r>
              <a:rPr lang="en-US" err="1">
                <a:latin typeface="Arial"/>
                <a:cs typeface="Arial"/>
              </a:rPr>
              <a:t>WaveGAN</a:t>
            </a:r>
            <a:r>
              <a:rPr lang="en-US">
                <a:latin typeface="Arial"/>
                <a:cs typeface="Arial"/>
              </a:rPr>
              <a:t> [2])</a:t>
            </a:r>
          </a:p>
          <a:p>
            <a:pPr marL="457200" indent="-457200"/>
            <a:r>
              <a:rPr lang="en-US">
                <a:cs typeface="Calibri"/>
              </a:rPr>
              <a:t>Autoregressive models (e.g. </a:t>
            </a:r>
            <a:r>
              <a:rPr lang="en-US" err="1">
                <a:cs typeface="Calibri"/>
              </a:rPr>
              <a:t>WaveNet</a:t>
            </a:r>
            <a:r>
              <a:rPr lang="en-US">
                <a:cs typeface="Calibri"/>
              </a:rPr>
              <a:t> [3])</a:t>
            </a:r>
            <a:endParaRPr lang="en-US">
              <a:ea typeface="Calibri"/>
              <a:cs typeface="Calibri"/>
            </a:endParaRPr>
          </a:p>
          <a:p>
            <a:pPr marL="914400" lvl="1"/>
            <a:r>
              <a:rPr lang="en-US">
                <a:ea typeface="Calibri"/>
                <a:cs typeface="Calibri"/>
              </a:rPr>
              <a:t>Good, but slow!</a:t>
            </a:r>
          </a:p>
          <a:p>
            <a:pPr marL="457200" indent="-457200"/>
            <a:r>
              <a:rPr lang="en-US">
                <a:cs typeface="Calibri"/>
              </a:rPr>
              <a:t>Diffusion models (e.g. </a:t>
            </a:r>
            <a:r>
              <a:rPr lang="en-US" err="1">
                <a:cs typeface="Calibri"/>
              </a:rPr>
              <a:t>DiffWave</a:t>
            </a:r>
            <a:r>
              <a:rPr lang="en-US">
                <a:cs typeface="Calibri"/>
              </a:rPr>
              <a:t> [4] &amp; </a:t>
            </a:r>
            <a:r>
              <a:rPr lang="en-US" err="1">
                <a:cs typeface="Calibri"/>
              </a:rPr>
              <a:t>WaveGrad</a:t>
            </a:r>
            <a:r>
              <a:rPr lang="en-US">
                <a:cs typeface="Calibri"/>
              </a:rPr>
              <a:t> [5])</a:t>
            </a:r>
          </a:p>
          <a:p>
            <a:pPr lvl="1"/>
            <a:r>
              <a:rPr lang="en-US">
                <a:cs typeface="Calibri"/>
              </a:rPr>
              <a:t>Non-autoregressive and therefore faster to sample from (we hope)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D039-45D5-1B0D-AB76-07A460075A1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034" y="1633988"/>
            <a:ext cx="6454306" cy="415378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E7B9969-17BA-6442-35D2-9058E5E4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06740" y="5782276"/>
            <a:ext cx="5065058" cy="365125"/>
          </a:xfrm>
        </p:spPr>
        <p:txBody>
          <a:bodyPr/>
          <a:lstStyle/>
          <a:p>
            <a:r>
              <a:rPr lang="en-US" sz="1100">
                <a:ea typeface="+mn-lt"/>
                <a:cs typeface="+mn-lt"/>
              </a:rPr>
              <a:t>https://wavegrad.github.io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37</Slides>
  <Notes>0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Diffusion-Based Vocoders</vt:lpstr>
      <vt:lpstr>PowerPoint Presentation</vt:lpstr>
      <vt:lpstr>Deep Learning-Based Speech Synthesis</vt:lpstr>
      <vt:lpstr>Audio Representations  - Fourier Transform</vt:lpstr>
      <vt:lpstr>Audio Representations – Short-Time Fourier Transform</vt:lpstr>
      <vt:lpstr>Audio Representations – Short-Time Fourier Transform</vt:lpstr>
      <vt:lpstr>Mel-Spectrogram</vt:lpstr>
      <vt:lpstr>Vocoders</vt:lpstr>
      <vt:lpstr>Neural Vocoder Approaches</vt:lpstr>
      <vt:lpstr>Diffusion Models</vt:lpstr>
      <vt:lpstr>Diffusion Models</vt:lpstr>
      <vt:lpstr>Diffusion Models</vt:lpstr>
      <vt:lpstr>Diffusion Models</vt:lpstr>
      <vt:lpstr>Diffusion Models</vt:lpstr>
      <vt:lpstr>WaveGrad Training</vt:lpstr>
      <vt:lpstr>WaveGrad Training</vt:lpstr>
      <vt:lpstr>WaveGrad Training</vt:lpstr>
      <vt:lpstr>WaveGrad Sampling</vt:lpstr>
      <vt:lpstr>WaveGrad Architecture</vt:lpstr>
      <vt:lpstr>WaveGrad Samples</vt:lpstr>
      <vt:lpstr>WaveGrad Results</vt:lpstr>
      <vt:lpstr>WaveGrad Results</vt:lpstr>
      <vt:lpstr>WaveGrad Results</vt:lpstr>
      <vt:lpstr>WaveGrad Results</vt:lpstr>
      <vt:lpstr>WaveGrad Results</vt:lpstr>
      <vt:lpstr>WaveGrad Results</vt:lpstr>
      <vt:lpstr>DiffWave Architecture</vt:lpstr>
      <vt:lpstr>DiffWave Architecture</vt:lpstr>
      <vt:lpstr>DiffWave Conditioned on Mel-Spectrogram</vt:lpstr>
      <vt:lpstr>DiffWave Conditioned on Mel-Spectrogram</vt:lpstr>
      <vt:lpstr>DiffWave Conditioned on Class Labels</vt:lpstr>
      <vt:lpstr>DiffWave Conditioned on Class Labels</vt:lpstr>
      <vt:lpstr>DiffWave Unconditional Generation</vt:lpstr>
      <vt:lpstr>DiffWave Unconditional Generation</vt:lpstr>
      <vt:lpstr>DiffWave Interpolation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38</cp:revision>
  <dcterms:created xsi:type="dcterms:W3CDTF">2023-04-28T09:51:32Z</dcterms:created>
  <dcterms:modified xsi:type="dcterms:W3CDTF">2023-05-03T14:45:41Z</dcterms:modified>
</cp:coreProperties>
</file>